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3" r:id="rId3"/>
    <p:sldId id="286" r:id="rId4"/>
    <p:sldId id="28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isy Selematsela" initials="DS" lastIdx="4" clrIdx="0">
    <p:extLst>
      <p:ext uri="{19B8F6BF-5375-455C-9EA6-DF929625EA0E}">
        <p15:presenceInfo xmlns:p15="http://schemas.microsoft.com/office/powerpoint/2012/main" userId="S-1-5-21-2720972321-1180406982-1099396469-2399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59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5BA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860-4A82-BA43-45A0932DC6F4}"/>
              </c:ext>
            </c:extLst>
          </c:dPt>
          <c:dPt>
            <c:idx val="1"/>
            <c:bubble3D val="0"/>
            <c:spPr>
              <a:solidFill>
                <a:srgbClr val="C48B3B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860-4A82-BA43-45A0932DC6F4}"/>
              </c:ext>
            </c:extLst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Sheet1!$A$3:$A$4</c:f>
              <c:strCache>
                <c:ptCount val="2"/>
                <c:pt idx="0">
                  <c:v>Common Repository (20)</c:v>
                </c:pt>
                <c:pt idx="1">
                  <c:v>Thesis Repository (4)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20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60-4A82-BA43-45A0932DC6F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5BA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E58-45AE-BBDA-D5D88851F4FA}"/>
              </c:ext>
            </c:extLst>
          </c:dPt>
          <c:dPt>
            <c:idx val="1"/>
            <c:bubble3D val="0"/>
            <c:spPr>
              <a:solidFill>
                <a:srgbClr val="D71C3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E58-45AE-BBDA-D5D88851F4FA}"/>
              </c:ext>
            </c:extLst>
          </c:dPt>
          <c:dPt>
            <c:idx val="2"/>
            <c:bubble3D val="0"/>
            <c:spPr>
              <a:solidFill>
                <a:srgbClr val="C48B3B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E58-45AE-BBDA-D5D88851F4FA}"/>
              </c:ext>
            </c:extLst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Sheet1!$A$8:$A$10</c:f>
              <c:strCache>
                <c:ptCount val="3"/>
                <c:pt idx="0">
                  <c:v>Dspace (17)</c:v>
                </c:pt>
                <c:pt idx="1">
                  <c:v>Dspace-CRIS (1)</c:v>
                </c:pt>
                <c:pt idx="2">
                  <c:v>VITAL (6)</c:v>
                </c:pt>
              </c:strCache>
            </c:strRef>
          </c:cat>
          <c:val>
            <c:numRef>
              <c:f>Sheet1!$B$8:$B$10</c:f>
              <c:numCache>
                <c:formatCode>General</c:formatCode>
                <c:ptCount val="3"/>
                <c:pt idx="0">
                  <c:v>17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58-45AE-BBDA-D5D88851F4F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CBBB-BACA-4A53-B170-93F37A410EA9}" type="datetimeFigureOut">
              <a:rPr lang="en-ZA" smtClean="0"/>
              <a:t>2022/09/13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5B88-7BD7-4440-8DDF-4ACC9E7C871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718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CBBB-BACA-4A53-B170-93F37A410EA9}" type="datetimeFigureOut">
              <a:rPr lang="en-ZA" smtClean="0"/>
              <a:t>2022/09/13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5B88-7BD7-4440-8DDF-4ACC9E7C871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387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CBBB-BACA-4A53-B170-93F37A410EA9}" type="datetimeFigureOut">
              <a:rPr lang="en-ZA" smtClean="0"/>
              <a:t>2022/09/13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5B88-7BD7-4440-8DDF-4ACC9E7C871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8517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D1132F-2328-BB47-97E0-455BA9044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68"/>
            <a:ext cx="12192000" cy="68468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7679759-D342-FB49-8140-693063349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0077" y="1331902"/>
            <a:ext cx="4771140" cy="196711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 "/>
                <a:cs typeface="Arial  "/>
              </a:defRPr>
            </a:lvl1pPr>
          </a:lstStyle>
          <a:p>
            <a:r>
              <a:rPr lang="en-US" dirty="0"/>
              <a:t>Department of Library Services (DLS)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A4FA176-4557-2C40-8121-82FC98E4A8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0076" y="3043229"/>
            <a:ext cx="6225984" cy="137252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FFFFFF"/>
                </a:solidFill>
                <a:latin typeface="Arial  "/>
                <a:cs typeface="Arial  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Supporting Teaching &amp; Learning and Enabling Research at UP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7A6758-B153-5043-A82F-E5A02D25C2B6}"/>
              </a:ext>
            </a:extLst>
          </p:cNvPr>
          <p:cNvSpPr txBox="1"/>
          <p:nvPr userDrawn="1"/>
        </p:nvSpPr>
        <p:spPr>
          <a:xfrm>
            <a:off x="9298263" y="6205979"/>
            <a:ext cx="26683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/>
                </a:solidFill>
                <a:latin typeface="Merriweather" panose="02060503050406030704" pitchFamily="18" charset="77"/>
              </a:rPr>
              <a:t>Make today matter</a:t>
            </a:r>
          </a:p>
        </p:txBody>
      </p:sp>
    </p:spTree>
    <p:extLst>
      <p:ext uri="{BB962C8B-B14F-4D97-AF65-F5344CB8AC3E}">
        <p14:creationId xmlns:p14="http://schemas.microsoft.com/office/powerpoint/2010/main" val="1422974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92320"/>
          </a:xfrm>
          <a:prstGeom prst="rect">
            <a:avLst/>
          </a:prstGeom>
          <a:effectLst/>
        </p:spPr>
      </p:pic>
      <p:pic>
        <p:nvPicPr>
          <p:cNvPr id="7" name="Picture 6" descr="UP DUR PPT Template for VC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8443" y="5870222"/>
            <a:ext cx="2483556" cy="9877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7246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>
                <a:solidFill>
                  <a:schemeClr val="bg1"/>
                </a:solidFill>
                <a:latin typeface="Arial  "/>
                <a:cs typeface="Arial  "/>
              </a:defRPr>
            </a:lvl1pPr>
          </a:lstStyle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47953"/>
            <a:ext cx="11180189" cy="3631611"/>
          </a:xfrm>
        </p:spPr>
        <p:txBody>
          <a:bodyPr>
            <a:normAutofit/>
          </a:bodyPr>
          <a:lstStyle>
            <a:lvl1pPr marL="0" indent="0">
              <a:buNone/>
              <a:defRPr sz="2667" baseline="0">
                <a:solidFill>
                  <a:srgbClr val="005BAA"/>
                </a:solidFill>
                <a:latin typeface="Arial  "/>
                <a:cs typeface="Arial  "/>
              </a:defRPr>
            </a:lvl1pPr>
            <a:lvl2pPr marL="0" indent="0">
              <a:buClr>
                <a:srgbClr val="D71C33"/>
              </a:buClr>
              <a:buFont typeface="Wingdings" pitchFamily="2" charset="2"/>
              <a:buNone/>
              <a:defRPr sz="2667" baseline="0">
                <a:solidFill>
                  <a:srgbClr val="005BAA"/>
                </a:solidFill>
                <a:latin typeface="Arial  "/>
                <a:cs typeface="Arial  "/>
              </a:defRPr>
            </a:lvl2pPr>
          </a:lstStyle>
          <a:p>
            <a:pPr lvl="0"/>
            <a:r>
              <a:rPr lang="en-US" dirty="0"/>
              <a:t>Overview of services offered </a:t>
            </a:r>
          </a:p>
          <a:p>
            <a:pPr lvl="1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C738CA-39D0-A745-A164-1B109D9EFEAF}"/>
              </a:ext>
            </a:extLst>
          </p:cNvPr>
          <p:cNvCxnSpPr/>
          <p:nvPr userDrawn="1"/>
        </p:nvCxnSpPr>
        <p:spPr>
          <a:xfrm flipH="1">
            <a:off x="609600" y="5870221"/>
            <a:ext cx="11180189" cy="0"/>
          </a:xfrm>
          <a:prstGeom prst="line">
            <a:avLst/>
          </a:prstGeom>
          <a:ln w="15875">
            <a:solidFill>
              <a:srgbClr val="005BAA"/>
            </a:solidFill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5184A54-B851-2045-B980-5F0DABF47620}"/>
              </a:ext>
            </a:extLst>
          </p:cNvPr>
          <p:cNvSpPr txBox="1"/>
          <p:nvPr userDrawn="1"/>
        </p:nvSpPr>
        <p:spPr>
          <a:xfrm>
            <a:off x="487238" y="6263784"/>
            <a:ext cx="266834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>
                <a:solidFill>
                  <a:srgbClr val="005BAA"/>
                </a:solidFill>
                <a:latin typeface="Merriweather" panose="02060503050406030704" pitchFamily="18" charset="77"/>
              </a:rPr>
              <a:t>Make today matter</a:t>
            </a:r>
          </a:p>
        </p:txBody>
      </p:sp>
    </p:spTree>
    <p:extLst>
      <p:ext uri="{BB962C8B-B14F-4D97-AF65-F5344CB8AC3E}">
        <p14:creationId xmlns:p14="http://schemas.microsoft.com/office/powerpoint/2010/main" val="405130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CBBB-BACA-4A53-B170-93F37A410EA9}" type="datetimeFigureOut">
              <a:rPr lang="en-ZA" smtClean="0"/>
              <a:t>2022/09/13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5B88-7BD7-4440-8DDF-4ACC9E7C871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33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CBBB-BACA-4A53-B170-93F37A410EA9}" type="datetimeFigureOut">
              <a:rPr lang="en-ZA" smtClean="0"/>
              <a:t>2022/09/13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5B88-7BD7-4440-8DDF-4ACC9E7C871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015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CBBB-BACA-4A53-B170-93F37A410EA9}" type="datetimeFigureOut">
              <a:rPr lang="en-ZA" smtClean="0"/>
              <a:t>2022/09/13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5B88-7BD7-4440-8DDF-4ACC9E7C871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625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CBBB-BACA-4A53-B170-93F37A410EA9}" type="datetimeFigureOut">
              <a:rPr lang="en-ZA" smtClean="0"/>
              <a:t>2022/09/13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5B88-7BD7-4440-8DDF-4ACC9E7C871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240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CBBB-BACA-4A53-B170-93F37A410EA9}" type="datetimeFigureOut">
              <a:rPr lang="en-ZA" smtClean="0"/>
              <a:t>2022/09/13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5B88-7BD7-4440-8DDF-4ACC9E7C871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648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CBBB-BACA-4A53-B170-93F37A410EA9}" type="datetimeFigureOut">
              <a:rPr lang="en-ZA" smtClean="0"/>
              <a:t>2022/09/13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5B88-7BD7-4440-8DDF-4ACC9E7C871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387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CBBB-BACA-4A53-B170-93F37A410EA9}" type="datetimeFigureOut">
              <a:rPr lang="en-ZA" smtClean="0"/>
              <a:t>2022/09/13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5B88-7BD7-4440-8DDF-4ACC9E7C871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907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CBBB-BACA-4A53-B170-93F37A410EA9}" type="datetimeFigureOut">
              <a:rPr lang="en-ZA" smtClean="0"/>
              <a:t>2022/09/13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5B88-7BD7-4440-8DDF-4ACC9E7C871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2512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1CBBB-BACA-4A53-B170-93F37A410EA9}" type="datetimeFigureOut">
              <a:rPr lang="en-ZA" smtClean="0"/>
              <a:t>2022/09/13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45B88-7BD7-4440-8DDF-4ACC9E7C871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964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077" y="1331902"/>
            <a:ext cx="4996026" cy="2802353"/>
          </a:xfrm>
        </p:spPr>
        <p:txBody>
          <a:bodyPr>
            <a:noAutofit/>
          </a:bodyPr>
          <a:lstStyle/>
          <a:p>
            <a:r>
              <a:rPr lang="en-US" sz="2600" dirty="0" smtClean="0"/>
              <a:t>An </a:t>
            </a:r>
            <a:r>
              <a:rPr lang="en-US" sz="2600" dirty="0"/>
              <a:t>analysis of the accessibility, dissemination, and alignment of ETDs to postgraduate scholarly research in South African </a:t>
            </a:r>
            <a:r>
              <a:rPr lang="en-US" sz="2600" dirty="0" smtClean="0"/>
              <a:t>universities</a:t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1600" dirty="0" smtClean="0">
                <a:solidFill>
                  <a:srgbClr val="FFC000"/>
                </a:solidFill>
              </a:rPr>
              <a:t>ETD2022, 7-9 Sept 2022, Serbia</a:t>
            </a:r>
            <a:r>
              <a:rPr lang="en-US" sz="2800" dirty="0" smtClean="0">
                <a:solidFill>
                  <a:srgbClr val="FFC000"/>
                </a:solidFill>
              </a:rPr>
              <a:t/>
            </a:r>
            <a:br>
              <a:rPr lang="en-US" sz="2800" dirty="0" smtClean="0">
                <a:solidFill>
                  <a:srgbClr val="FFC000"/>
                </a:solidFill>
              </a:rPr>
            </a:br>
            <a:endParaRPr lang="en-ZA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577" y="304801"/>
            <a:ext cx="8442961" cy="638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944" y="143696"/>
            <a:ext cx="7511284" cy="671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the Portal works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15" y="1602197"/>
            <a:ext cx="1107002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600" dirty="0" smtClean="0">
                <a:latin typeface="Arial  "/>
              </a:rPr>
              <a:t>Metadata</a:t>
            </a:r>
            <a:endParaRPr lang="en-ZA" sz="2600" dirty="0">
              <a:latin typeface="Arial  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600" dirty="0" smtClean="0">
                <a:latin typeface="Arial  "/>
              </a:rPr>
              <a:t>Collected </a:t>
            </a:r>
            <a:r>
              <a:rPr lang="en-ZA" sz="2600" dirty="0">
                <a:latin typeface="Arial  "/>
              </a:rPr>
              <a:t>once per day from institutions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ZA" sz="2600" dirty="0" smtClean="0">
                <a:latin typeface="Arial  "/>
              </a:rPr>
              <a:t>Strictly </a:t>
            </a:r>
            <a:r>
              <a:rPr lang="en-ZA" sz="2600" dirty="0">
                <a:latin typeface="Arial  "/>
              </a:rPr>
              <a:t>using OAI Protocol for Metadata Harvesting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ZA" sz="2600" dirty="0" smtClean="0">
                <a:latin typeface="Arial  "/>
              </a:rPr>
              <a:t>Collect </a:t>
            </a:r>
            <a:r>
              <a:rPr lang="en-ZA" sz="2600" dirty="0">
                <a:latin typeface="Arial  "/>
              </a:rPr>
              <a:t>DC, and ETD-MS metadata if available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ZA" sz="2600" dirty="0" smtClean="0">
                <a:latin typeface="Arial  "/>
              </a:rPr>
              <a:t>Indexed </a:t>
            </a:r>
            <a:r>
              <a:rPr lang="en-ZA" sz="2600" dirty="0">
                <a:latin typeface="Arial  "/>
              </a:rPr>
              <a:t>for search/browse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600" dirty="0" smtClean="0">
                <a:latin typeface="Arial  "/>
              </a:rPr>
              <a:t>Once </a:t>
            </a:r>
            <a:r>
              <a:rPr lang="en-ZA" sz="2600" dirty="0">
                <a:latin typeface="Arial  "/>
              </a:rPr>
              <a:t>per day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ZA" sz="2600" dirty="0" smtClean="0">
                <a:latin typeface="Arial  "/>
              </a:rPr>
              <a:t>DC </a:t>
            </a:r>
            <a:r>
              <a:rPr lang="en-ZA" sz="2600" dirty="0">
                <a:latin typeface="Arial  "/>
              </a:rPr>
              <a:t>and ETD-MS are both indexed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600" dirty="0" smtClean="0">
                <a:latin typeface="Arial  "/>
              </a:rPr>
              <a:t>Links </a:t>
            </a:r>
            <a:r>
              <a:rPr lang="en-ZA" sz="2600" dirty="0">
                <a:latin typeface="Arial  "/>
              </a:rPr>
              <a:t>back to source repositories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600" dirty="0" smtClean="0">
                <a:latin typeface="Arial  "/>
              </a:rPr>
              <a:t>Metadata </a:t>
            </a:r>
            <a:r>
              <a:rPr lang="en-ZA" sz="2600" dirty="0">
                <a:latin typeface="Arial  "/>
              </a:rPr>
              <a:t>then shared with NDLTD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ZA" sz="2600" dirty="0" smtClean="0">
                <a:latin typeface="Arial  "/>
              </a:rPr>
              <a:t>Via </a:t>
            </a:r>
            <a:r>
              <a:rPr lang="en-ZA" sz="2600" dirty="0">
                <a:latin typeface="Arial  "/>
              </a:rPr>
              <a:t>OAI-PMH</a:t>
            </a:r>
          </a:p>
        </p:txBody>
      </p:sp>
    </p:spTree>
    <p:extLst>
      <p:ext uri="{BB962C8B-B14F-4D97-AF65-F5344CB8AC3E}">
        <p14:creationId xmlns:p14="http://schemas.microsoft.com/office/powerpoint/2010/main" val="15062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Portal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199" y="1690688"/>
            <a:ext cx="1045906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600" dirty="0" smtClean="0">
                <a:latin typeface="Arial  "/>
              </a:rPr>
              <a:t>Search</a:t>
            </a:r>
            <a:endParaRPr lang="en-ZA" sz="2600" dirty="0">
              <a:latin typeface="Arial  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ZA" sz="2600" dirty="0" smtClean="0">
                <a:latin typeface="Arial  "/>
              </a:rPr>
              <a:t>+</a:t>
            </a:r>
            <a:r>
              <a:rPr lang="en-ZA" sz="2600" dirty="0">
                <a:latin typeface="Arial  "/>
              </a:rPr>
              <a:t>Advanced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600" dirty="0" smtClean="0">
                <a:latin typeface="Arial  "/>
              </a:rPr>
              <a:t>Browse</a:t>
            </a:r>
            <a:endParaRPr lang="en-ZA" sz="2600" dirty="0">
              <a:latin typeface="Arial  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600" dirty="0" smtClean="0">
                <a:latin typeface="Arial  "/>
              </a:rPr>
              <a:t>OAI </a:t>
            </a:r>
            <a:r>
              <a:rPr lang="en-ZA" sz="2600" dirty="0">
                <a:latin typeface="Arial  "/>
              </a:rPr>
              <a:t>Data Provider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600" dirty="0" smtClean="0">
                <a:latin typeface="Arial  "/>
              </a:rPr>
              <a:t>RSS </a:t>
            </a:r>
            <a:r>
              <a:rPr lang="en-ZA" sz="2600" dirty="0">
                <a:latin typeface="Arial  "/>
              </a:rPr>
              <a:t>Feed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600" dirty="0" smtClean="0">
                <a:latin typeface="Arial  "/>
              </a:rPr>
              <a:t>List </a:t>
            </a:r>
            <a:r>
              <a:rPr lang="en-ZA" sz="2600" dirty="0">
                <a:latin typeface="Arial  "/>
              </a:rPr>
              <a:t>of contributions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600" dirty="0" smtClean="0">
                <a:latin typeface="Arial  "/>
              </a:rPr>
              <a:t>Admin </a:t>
            </a:r>
            <a:r>
              <a:rPr lang="en-ZA" sz="2600" dirty="0">
                <a:latin typeface="Arial  "/>
              </a:rPr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763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Current </a:t>
            </a:r>
            <a:r>
              <a:rPr lang="en-ZA" dirty="0" smtClean="0"/>
              <a:t>Status of the SA-NETD Portal 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838200" y="1326894"/>
            <a:ext cx="99664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 "/>
              </a:rPr>
              <a:t>All 26 SA </a:t>
            </a:r>
            <a:r>
              <a:rPr lang="en-US" sz="2400" dirty="0">
                <a:latin typeface="Arial  "/>
              </a:rPr>
              <a:t>institutions are committed to Open Access and ETDs.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 "/>
              </a:rPr>
              <a:t>Now </a:t>
            </a:r>
            <a:r>
              <a:rPr lang="en-US" sz="2400" dirty="0">
                <a:latin typeface="Arial  "/>
              </a:rPr>
              <a:t>core </a:t>
            </a:r>
            <a:r>
              <a:rPr lang="en-US" sz="2400" dirty="0" smtClean="0">
                <a:latin typeface="Arial  "/>
              </a:rPr>
              <a:t>business of HEIs libraries </a:t>
            </a:r>
            <a:endParaRPr lang="en-US" sz="2400" dirty="0">
              <a:latin typeface="Arial  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 "/>
              </a:rPr>
              <a:t>Most </a:t>
            </a:r>
            <a:r>
              <a:rPr lang="en-US" sz="2400" dirty="0">
                <a:latin typeface="Arial  "/>
              </a:rPr>
              <a:t>large institutions have policies on ETDs (and Open Access).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 "/>
              </a:rPr>
              <a:t>Still </a:t>
            </a:r>
            <a:r>
              <a:rPr lang="en-US" sz="2400" dirty="0">
                <a:latin typeface="Arial  "/>
              </a:rPr>
              <a:t>some problems when systems are </a:t>
            </a:r>
            <a:r>
              <a:rPr lang="en-US" sz="2400" dirty="0" smtClean="0">
                <a:latin typeface="Arial  "/>
              </a:rPr>
              <a:t>migrated/updated</a:t>
            </a:r>
            <a:endParaRPr lang="en-US" sz="2400" dirty="0">
              <a:latin typeface="Arial  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 "/>
              </a:rPr>
              <a:t>Skills </a:t>
            </a:r>
            <a:r>
              <a:rPr lang="en-US" sz="2400" dirty="0">
                <a:latin typeface="Arial  "/>
              </a:rPr>
              <a:t>shortages are forever a </a:t>
            </a:r>
            <a:r>
              <a:rPr lang="en-US" sz="2400" dirty="0" smtClean="0">
                <a:latin typeface="Arial  "/>
              </a:rPr>
              <a:t>problem/limited pool of competent staff</a:t>
            </a:r>
            <a:endParaRPr lang="en-US" sz="2400" dirty="0">
              <a:latin typeface="Arial  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 "/>
              </a:rPr>
              <a:t>Many </a:t>
            </a:r>
            <a:r>
              <a:rPr lang="en-US" sz="2400" dirty="0">
                <a:latin typeface="Arial  "/>
              </a:rPr>
              <a:t>institutions are importing skills or buying commercial </a:t>
            </a:r>
            <a:r>
              <a:rPr lang="en-US" sz="2400" dirty="0" smtClean="0">
                <a:latin typeface="Arial  "/>
              </a:rPr>
              <a:t>solutions</a:t>
            </a:r>
            <a:endParaRPr lang="en-US" sz="2400" dirty="0">
              <a:latin typeface="Arial  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 "/>
              </a:rPr>
              <a:t>Everyone </a:t>
            </a:r>
            <a:r>
              <a:rPr lang="en-US" sz="2400" dirty="0">
                <a:latin typeface="Arial  "/>
              </a:rPr>
              <a:t>does ETDs - the portal is </a:t>
            </a:r>
            <a:r>
              <a:rPr lang="en-US" sz="2400" dirty="0" smtClean="0">
                <a:latin typeface="Arial  "/>
              </a:rPr>
              <a:t>not able synchronize with some upgraded repositories/software issues </a:t>
            </a:r>
            <a:endParaRPr lang="en-US" sz="2400" dirty="0">
              <a:latin typeface="Arial  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 "/>
              </a:rPr>
              <a:t>NRF </a:t>
            </a:r>
            <a:r>
              <a:rPr lang="en-US" sz="2400" dirty="0">
                <a:latin typeface="Arial  "/>
              </a:rPr>
              <a:t>support </a:t>
            </a:r>
            <a:r>
              <a:rPr lang="en-US" sz="2400" dirty="0" smtClean="0">
                <a:latin typeface="Arial  "/>
              </a:rPr>
              <a:t>was withdrawn in 2018 (National NETD Platform)</a:t>
            </a:r>
            <a:endParaRPr lang="en-US" sz="2400" dirty="0">
              <a:latin typeface="Arial  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 "/>
              </a:rPr>
              <a:t>Portal is now not prioritized by CHELSA with the plan to have a new national portal hosted collaboratively</a:t>
            </a:r>
            <a:endParaRPr lang="en-ZA" sz="2400" strike="sngStrike" dirty="0"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34263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CHELSA - National Imperative for ETDs 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765941" y="1326894"/>
            <a:ext cx="106601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 "/>
              </a:rPr>
              <a:t>CHELSA should aim </a:t>
            </a:r>
            <a:r>
              <a:rPr lang="en-US" sz="2600" dirty="0">
                <a:latin typeface="Arial  "/>
              </a:rPr>
              <a:t>to provide: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latin typeface="Arial  "/>
              </a:rPr>
              <a:t>A national aggregated record of all doctoral theses </a:t>
            </a:r>
            <a:r>
              <a:rPr lang="en-US" sz="2600" dirty="0" smtClean="0">
                <a:latin typeface="Arial  "/>
              </a:rPr>
              <a:t>is critical to access, discoverability and registration of new postgraduate research projects at all South African university institutions</a:t>
            </a:r>
            <a:endParaRPr lang="en-US" sz="2600" dirty="0">
              <a:latin typeface="Arial  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latin typeface="Arial  "/>
              </a:rPr>
              <a:t>Free access to the full text of as many theses </a:t>
            </a:r>
            <a:r>
              <a:rPr lang="en-US" sz="2600" dirty="0" smtClean="0">
                <a:latin typeface="Arial  "/>
              </a:rPr>
              <a:t>and dissertations as </a:t>
            </a:r>
            <a:r>
              <a:rPr lang="en-US" sz="2600" dirty="0">
                <a:latin typeface="Arial  "/>
              </a:rPr>
              <a:t>possible for use by all researchers to further their own </a:t>
            </a:r>
            <a:r>
              <a:rPr lang="en-US" sz="2600" dirty="0" smtClean="0">
                <a:latin typeface="Arial  "/>
              </a:rPr>
              <a:t>research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latin typeface="Arial  "/>
              </a:rPr>
              <a:t> </a:t>
            </a:r>
            <a:r>
              <a:rPr lang="en-US" sz="2600" dirty="0" smtClean="0">
                <a:latin typeface="Arial  "/>
              </a:rPr>
              <a:t>Universities should </a:t>
            </a:r>
            <a:r>
              <a:rPr lang="en-US" sz="2600" dirty="0">
                <a:latin typeface="Arial  "/>
              </a:rPr>
              <a:t>ensure that their repository content is exposed to a variety of services including search engines and </a:t>
            </a:r>
            <a:r>
              <a:rPr lang="en-US" sz="2600" dirty="0" smtClean="0">
                <a:latin typeface="Arial  "/>
              </a:rPr>
              <a:t>the National repository aggregators/harvesters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err="1" smtClean="0">
                <a:latin typeface="Arial  "/>
              </a:rPr>
              <a:t>Digitisation</a:t>
            </a:r>
            <a:r>
              <a:rPr lang="en-US" sz="2600" dirty="0" smtClean="0">
                <a:latin typeface="Arial  "/>
              </a:rPr>
              <a:t> </a:t>
            </a:r>
            <a:r>
              <a:rPr lang="en-US" sz="2600" dirty="0">
                <a:latin typeface="Arial  "/>
              </a:rPr>
              <a:t>priorities for </a:t>
            </a:r>
            <a:r>
              <a:rPr lang="en-US" sz="2600" dirty="0" smtClean="0">
                <a:latin typeface="Arial  "/>
              </a:rPr>
              <a:t>print theses at CHELSA members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latin typeface="Arial  "/>
              </a:rPr>
              <a:t>Availability of ETDs in the NETD </a:t>
            </a:r>
            <a:r>
              <a:rPr lang="en-US" sz="2600" dirty="0" smtClean="0">
                <a:latin typeface="Arial  "/>
              </a:rPr>
              <a:t>portal</a:t>
            </a:r>
            <a:endParaRPr lang="en-US" sz="2600" dirty="0">
              <a:latin typeface="Arial  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ZA" sz="2600" dirty="0"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39424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USAf</a:t>
            </a:r>
            <a:r>
              <a:rPr lang="en-US" dirty="0" smtClean="0"/>
              <a:t>/DHET – Sustainability of NETD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609600" y="1376055"/>
            <a:ext cx="112565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 "/>
              </a:rPr>
              <a:t>HEIs </a:t>
            </a:r>
            <a:r>
              <a:rPr lang="en-US" sz="2400" dirty="0">
                <a:latin typeface="Arial  "/>
              </a:rPr>
              <a:t>repositories </a:t>
            </a:r>
            <a:r>
              <a:rPr lang="en-US" sz="2400" dirty="0" smtClean="0">
                <a:latin typeface="Arial  "/>
              </a:rPr>
              <a:t>should be a the </a:t>
            </a:r>
            <a:r>
              <a:rPr lang="en-US" sz="2400" dirty="0">
                <a:latin typeface="Arial  "/>
              </a:rPr>
              <a:t>foundation for a distributed, globally networked infrastructure for scholarly </a:t>
            </a:r>
            <a:r>
              <a:rPr lang="en-US" sz="2400" dirty="0" smtClean="0">
                <a:latin typeface="Arial  "/>
              </a:rPr>
              <a:t>communication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Arial  "/>
              </a:rPr>
              <a:t>USAf</a:t>
            </a:r>
            <a:r>
              <a:rPr lang="en-US" sz="2400" dirty="0" smtClean="0">
                <a:latin typeface="Arial  "/>
              </a:rPr>
              <a:t> should support the NETD portal, pay for its </a:t>
            </a:r>
            <a:r>
              <a:rPr lang="en-US" sz="2400" dirty="0">
                <a:latin typeface="Arial  "/>
              </a:rPr>
              <a:t>services and </a:t>
            </a:r>
            <a:r>
              <a:rPr lang="en-US" sz="2400" dirty="0" smtClean="0">
                <a:latin typeface="Arial  "/>
              </a:rPr>
              <a:t>infrastructure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 "/>
              </a:rPr>
              <a:t>Value </a:t>
            </a:r>
            <a:r>
              <a:rPr lang="en-US" sz="2400" dirty="0">
                <a:latin typeface="Arial  "/>
              </a:rPr>
              <a:t>added services </a:t>
            </a:r>
            <a:r>
              <a:rPr lang="en-US" sz="2400" dirty="0" smtClean="0">
                <a:latin typeface="Arial  "/>
              </a:rPr>
              <a:t>can be </a:t>
            </a:r>
            <a:r>
              <a:rPr lang="en-US" sz="2400" dirty="0">
                <a:latin typeface="Arial  "/>
              </a:rPr>
              <a:t>deployed, thereby transforming the system, making it more research-centric, open to and supportive of innovation, while also collectively managed by the scholarly </a:t>
            </a:r>
            <a:r>
              <a:rPr lang="en-US" sz="2400" dirty="0" smtClean="0">
                <a:latin typeface="Arial  "/>
              </a:rPr>
              <a:t>community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 "/>
              </a:rPr>
              <a:t>National repository with interoperability, with </a:t>
            </a:r>
            <a:r>
              <a:rPr lang="en-US" sz="2400" dirty="0">
                <a:latin typeface="Arial  "/>
              </a:rPr>
              <a:t>uniform </a:t>
            </a:r>
            <a:r>
              <a:rPr lang="en-US" sz="2400" dirty="0" err="1">
                <a:latin typeface="Arial  "/>
              </a:rPr>
              <a:t>behaviours</a:t>
            </a:r>
            <a:r>
              <a:rPr lang="en-US" sz="2400" dirty="0">
                <a:latin typeface="Arial  "/>
              </a:rPr>
              <a:t> across </a:t>
            </a:r>
            <a:r>
              <a:rPr lang="en-US" sz="2400" dirty="0" smtClean="0">
                <a:latin typeface="Arial  "/>
              </a:rPr>
              <a:t>HEIs repositories is needed by </a:t>
            </a:r>
            <a:r>
              <a:rPr lang="en-US" sz="2400" dirty="0">
                <a:latin typeface="Arial  "/>
              </a:rPr>
              <a:t>integrating with existing global scholarly </a:t>
            </a:r>
            <a:r>
              <a:rPr lang="en-US" sz="2400" dirty="0" smtClean="0">
                <a:latin typeface="Arial  "/>
              </a:rPr>
              <a:t>infrastructures, i.e. NDLTD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 "/>
              </a:rPr>
              <a:t>Help </a:t>
            </a:r>
            <a:r>
              <a:rPr lang="en-US" sz="2400" dirty="0">
                <a:latin typeface="Arial  "/>
              </a:rPr>
              <a:t>transform the scholarly </a:t>
            </a:r>
            <a:r>
              <a:rPr lang="en-US" sz="2400" dirty="0" smtClean="0">
                <a:latin typeface="Arial  "/>
              </a:rPr>
              <a:t>communication of ETDs through, </a:t>
            </a:r>
            <a:r>
              <a:rPr lang="en-US" sz="2400" dirty="0">
                <a:latin typeface="Arial  "/>
              </a:rPr>
              <a:t>open content</a:t>
            </a:r>
            <a:r>
              <a:rPr lang="en-US" sz="2400" dirty="0" smtClean="0">
                <a:latin typeface="Arial  "/>
              </a:rPr>
              <a:t>, </a:t>
            </a:r>
            <a:r>
              <a:rPr lang="en-US" sz="2400" dirty="0">
                <a:latin typeface="Arial  "/>
              </a:rPr>
              <a:t>real-time dissemination, and collective innovation</a:t>
            </a:r>
            <a:endParaRPr lang="en-ZA" sz="2400" dirty="0"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8253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Impact of the new South African Open Science Policy in public comment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344130" y="1816505"/>
            <a:ext cx="4503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 "/>
              </a:rPr>
              <a:t>The six themes of the proposed Open Science Framework</a:t>
            </a:r>
            <a:endParaRPr lang="en-ZA" sz="2400" b="1" dirty="0">
              <a:latin typeface="Arial  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034" y="1344028"/>
            <a:ext cx="6815739" cy="41815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5525608"/>
            <a:ext cx="91334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/>
              <a:t>https://esastap.org.za/wp-content/uploads/2021/06/SA-EU-OPEN-SCIENCE-FRAMEWORK.pdf</a:t>
            </a:r>
          </a:p>
        </p:txBody>
      </p:sp>
    </p:spTree>
    <p:extLst>
      <p:ext uri="{BB962C8B-B14F-4D97-AF65-F5344CB8AC3E}">
        <p14:creationId xmlns:p14="http://schemas.microsoft.com/office/powerpoint/2010/main" val="8448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Repurposing the NETD repository services 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467032" y="1120418"/>
            <a:ext cx="112579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 "/>
              </a:rPr>
              <a:t>Technical architecture and infrastructure, with respect to interoperability requirements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 "/>
              </a:rPr>
              <a:t>Review of the ETD repository and other repository service Data repositories and OJS platforms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 "/>
              </a:rPr>
              <a:t>Building viable and sustainable repository services at national level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 "/>
              </a:rPr>
              <a:t>Repository framework for HEIs with attention to scalability, viability and sustainability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 "/>
              </a:rPr>
              <a:t>Seamless, searchable, discoverable and aggregated HEIs repository network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 "/>
              </a:rPr>
              <a:t>Nationally funded ETD platform, networked to all HEIs libraries to support registration of M&amp;D research projects and  dissemination of ETDs </a:t>
            </a:r>
            <a:endParaRPr lang="en-ZA" sz="2600" dirty="0"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7058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players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6508"/>
            <a:ext cx="11366090" cy="363161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500" dirty="0" smtClean="0">
                <a:solidFill>
                  <a:schemeClr val="tx1"/>
                </a:solidFill>
              </a:rPr>
              <a:t>Repository managers: those who manage institutional repositories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500" dirty="0" smtClean="0">
                <a:solidFill>
                  <a:schemeClr val="tx1"/>
                </a:solidFill>
              </a:rPr>
              <a:t>Governance and management of public-funded research HEIs: Universities, </a:t>
            </a:r>
            <a:r>
              <a:rPr lang="en-US" sz="2500" dirty="0" err="1" smtClean="0">
                <a:solidFill>
                  <a:schemeClr val="tx1"/>
                </a:solidFill>
              </a:rPr>
              <a:t>USAf</a:t>
            </a:r>
            <a:r>
              <a:rPr lang="en-US" sz="2500" dirty="0" smtClean="0">
                <a:solidFill>
                  <a:schemeClr val="tx1"/>
                </a:solidFill>
              </a:rPr>
              <a:t>, DHET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500" dirty="0" smtClean="0">
                <a:solidFill>
                  <a:schemeClr val="tx1"/>
                </a:solidFill>
              </a:rPr>
              <a:t>End users as searchers/readers: students, researchers, supervisors, and interested public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500" dirty="0" smtClean="0">
                <a:solidFill>
                  <a:schemeClr val="tx1"/>
                </a:solidFill>
              </a:rPr>
              <a:t>Content aggregators: SABINET, NDLTD, </a:t>
            </a:r>
            <a:r>
              <a:rPr lang="en-US" sz="2500" dirty="0" err="1" smtClean="0">
                <a:solidFill>
                  <a:schemeClr val="tx1"/>
                </a:solidFill>
              </a:rPr>
              <a:t>Proquest</a:t>
            </a:r>
            <a:r>
              <a:rPr lang="en-US" sz="2500" dirty="0" smtClean="0">
                <a:solidFill>
                  <a:schemeClr val="tx1"/>
                </a:solidFill>
              </a:rPr>
              <a:t>, BASE, </a:t>
            </a:r>
            <a:r>
              <a:rPr lang="en-US" sz="2500" dirty="0" err="1" smtClean="0">
                <a:solidFill>
                  <a:schemeClr val="tx1"/>
                </a:solidFill>
              </a:rPr>
              <a:t>Altmetrics</a:t>
            </a:r>
            <a:r>
              <a:rPr lang="en-US" sz="2500" dirty="0" smtClean="0">
                <a:solidFill>
                  <a:schemeClr val="tx1"/>
                </a:solidFill>
              </a:rPr>
              <a:t>, etc.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500" dirty="0" smtClean="0">
                <a:solidFill>
                  <a:schemeClr val="tx1"/>
                </a:solidFill>
              </a:rPr>
              <a:t>Meta-users: Institutional and national data analysists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500" dirty="0" smtClean="0">
                <a:solidFill>
                  <a:schemeClr val="tx1"/>
                </a:solidFill>
              </a:rPr>
              <a:t>Entrepreneurs: commercial users who see a way to produce value-add from ETDs, i.e. funders, business, innovators, etc.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500" dirty="0" smtClean="0">
                <a:solidFill>
                  <a:schemeClr val="tx1"/>
                </a:solidFill>
              </a:rPr>
              <a:t>IPR &amp; Copyright: research-based institutions’ technology-transfer offices, NIPMO, etc. </a:t>
            </a:r>
            <a:endParaRPr lang="en-ZA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 2003, Directors of South African University Libraries </a:t>
            </a:r>
            <a:r>
              <a:rPr lang="en-US" dirty="0" smtClean="0">
                <a:solidFill>
                  <a:schemeClr val="tx1"/>
                </a:solidFill>
              </a:rPr>
              <a:t>met for </a:t>
            </a:r>
            <a:r>
              <a:rPr lang="en-US" dirty="0">
                <a:solidFill>
                  <a:schemeClr val="tx1"/>
                </a:solidFill>
              </a:rPr>
              <a:t>a first national workshop on Electronic Theses </a:t>
            </a:r>
            <a:r>
              <a:rPr lang="en-US" dirty="0" smtClean="0">
                <a:solidFill>
                  <a:schemeClr val="tx1"/>
                </a:solidFill>
              </a:rPr>
              <a:t>and Dissertations </a:t>
            </a:r>
            <a:r>
              <a:rPr lang="en-US" dirty="0">
                <a:solidFill>
                  <a:schemeClr val="tx1"/>
                </a:solidFill>
              </a:rPr>
              <a:t>at Wits </a:t>
            </a:r>
            <a:r>
              <a:rPr lang="en-US" dirty="0" smtClean="0">
                <a:solidFill>
                  <a:schemeClr val="tx1"/>
                </a:solidFill>
              </a:rPr>
              <a:t>University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There was no donor funding but NRF grant to the PI (</a:t>
            </a:r>
            <a:r>
              <a:rPr lang="en-US" dirty="0" err="1" smtClean="0">
                <a:solidFill>
                  <a:schemeClr val="tx1"/>
                </a:solidFill>
              </a:rPr>
              <a:t>Suleman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et al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National </a:t>
            </a:r>
            <a:r>
              <a:rPr lang="en-US" dirty="0">
                <a:solidFill>
                  <a:schemeClr val="tx1"/>
                </a:solidFill>
              </a:rPr>
              <a:t>Research Foundation committed its </a:t>
            </a:r>
            <a:r>
              <a:rPr lang="en-US" dirty="0" smtClean="0">
                <a:solidFill>
                  <a:schemeClr val="tx1"/>
                </a:solidFill>
              </a:rPr>
              <a:t>support for a national </a:t>
            </a:r>
            <a:r>
              <a:rPr lang="en-US" dirty="0" err="1" smtClean="0">
                <a:solidFill>
                  <a:schemeClr val="tx1"/>
                </a:solidFill>
              </a:rPr>
              <a:t>harverster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 Committee of </a:t>
            </a:r>
            <a:r>
              <a:rPr lang="en-US" dirty="0">
                <a:solidFill>
                  <a:schemeClr val="tx1"/>
                </a:solidFill>
              </a:rPr>
              <a:t>Higher Education </a:t>
            </a:r>
            <a:r>
              <a:rPr lang="en-US" dirty="0" smtClean="0">
                <a:solidFill>
                  <a:schemeClr val="tx1"/>
                </a:solidFill>
              </a:rPr>
              <a:t>Libraries South </a:t>
            </a:r>
            <a:r>
              <a:rPr lang="en-US" dirty="0">
                <a:solidFill>
                  <a:schemeClr val="tx1"/>
                </a:solidFill>
              </a:rPr>
              <a:t>Africa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(CHELSA) committed its support</a:t>
            </a: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and impact 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609600" y="1280255"/>
            <a:ext cx="11711091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latin typeface="Arial  "/>
              </a:rPr>
              <a:t>Capture elements of societal </a:t>
            </a:r>
            <a:r>
              <a:rPr lang="en-US" sz="2600" dirty="0" smtClean="0">
                <a:latin typeface="Arial  "/>
              </a:rPr>
              <a:t>impact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600" dirty="0" smtClean="0">
                <a:latin typeface="Arial  "/>
              </a:rPr>
              <a:t>Demonstrate new knowledge and show significance of M&amp;D research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600" dirty="0">
                <a:latin typeface="Arial  "/>
              </a:rPr>
              <a:t>Offer speed and </a:t>
            </a:r>
            <a:r>
              <a:rPr lang="en-ZA" sz="2600" dirty="0" smtClean="0">
                <a:latin typeface="Arial  "/>
              </a:rPr>
              <a:t>discoverability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600" dirty="0">
                <a:latin typeface="Arial  "/>
              </a:rPr>
              <a:t>Open access </a:t>
            </a:r>
            <a:r>
              <a:rPr lang="en-ZA" sz="2600" dirty="0" smtClean="0">
                <a:latin typeface="Arial  "/>
              </a:rPr>
              <a:t>advantage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 "/>
              </a:rPr>
              <a:t>Sense of ownership by content creators – ORCID and Google Scholar, etc.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 "/>
              </a:rPr>
              <a:t>Usage statistics and feedback services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 "/>
              </a:rPr>
              <a:t>Meta-analysis services: </a:t>
            </a:r>
            <a:r>
              <a:rPr lang="en-US" sz="2600" dirty="0" err="1" smtClean="0">
                <a:latin typeface="Arial  "/>
              </a:rPr>
              <a:t>Altmetrics</a:t>
            </a:r>
            <a:r>
              <a:rPr lang="en-US" sz="2600" dirty="0" smtClean="0">
                <a:latin typeface="Arial  "/>
              </a:rPr>
              <a:t>, Webometrics, and Citations   </a:t>
            </a:r>
            <a:endParaRPr lang="en-ZA" sz="2600" dirty="0"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3202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be overcome 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695039" y="1159746"/>
            <a:ext cx="11482759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 "/>
              </a:rPr>
              <a:t>CHELSA to take strong leadership role in securing funding and advocacy.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 "/>
              </a:rPr>
              <a:t>Eliminate technological and human capacities in the HEI libraries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 "/>
              </a:rPr>
              <a:t>Good communication channels between repository managers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 "/>
              </a:rPr>
              <a:t>Formal communication between CHELSA, </a:t>
            </a:r>
            <a:r>
              <a:rPr lang="en-US" sz="2600" dirty="0" err="1" smtClean="0">
                <a:latin typeface="Arial  "/>
              </a:rPr>
              <a:t>USAf</a:t>
            </a:r>
            <a:r>
              <a:rPr lang="en-US" sz="2600" dirty="0" smtClean="0">
                <a:latin typeface="Arial  "/>
              </a:rPr>
              <a:t>, DHET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 "/>
              </a:rPr>
              <a:t>Shared </a:t>
            </a:r>
            <a:r>
              <a:rPr lang="en-US" sz="2600" dirty="0">
                <a:latin typeface="Arial  "/>
              </a:rPr>
              <a:t>s</a:t>
            </a:r>
            <a:r>
              <a:rPr lang="en-US" sz="2600" dirty="0" smtClean="0">
                <a:latin typeface="Arial  "/>
              </a:rPr>
              <a:t>oftware and hardware requirements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 "/>
              </a:rPr>
              <a:t>Lack of a HEIs repository framework – technical model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Arial  "/>
              </a:rPr>
              <a:t>Repository and end-user service overview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Arial  "/>
              </a:rPr>
              <a:t>Metadata standards and content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Arial  "/>
              </a:rPr>
              <a:t>Interfaces – Open Archives Initiative Protocol for Metadata Harvesting</a:t>
            </a:r>
          </a:p>
          <a:p>
            <a:pPr lvl="1"/>
            <a:r>
              <a:rPr lang="en-US" sz="2600" dirty="0">
                <a:latin typeface="Arial  "/>
              </a:rPr>
              <a:t>	</a:t>
            </a:r>
            <a:r>
              <a:rPr lang="en-US" sz="2600" dirty="0" smtClean="0">
                <a:latin typeface="Arial  "/>
              </a:rPr>
              <a:t>- (OAI-PMH)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Arial  "/>
              </a:rPr>
              <a:t>Technical architecture    </a:t>
            </a:r>
            <a:endParaRPr lang="en-ZA" sz="2600" dirty="0"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35857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Harvesting using OAI-PMH</a:t>
            </a:r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3226674" y="1420374"/>
            <a:ext cx="3531478" cy="69220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CHELSA’s NETD Harvester</a:t>
            </a:r>
            <a:endParaRPr lang="en-ZA" dirty="0"/>
          </a:p>
        </p:txBody>
      </p:sp>
      <p:sp>
        <p:nvSpPr>
          <p:cNvPr id="5" name="Up Arrow 4"/>
          <p:cNvSpPr/>
          <p:nvPr/>
        </p:nvSpPr>
        <p:spPr>
          <a:xfrm>
            <a:off x="4677005" y="2150491"/>
            <a:ext cx="599089" cy="76535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5389593" y="2431929"/>
            <a:ext cx="1671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OAI-PMH</a:t>
            </a:r>
            <a:endParaRPr lang="en-ZA" sz="2000" dirty="0"/>
          </a:p>
        </p:txBody>
      </p:sp>
      <p:sp>
        <p:nvSpPr>
          <p:cNvPr id="11" name="Flowchart: Magnetic Disk 10"/>
          <p:cNvSpPr/>
          <p:nvPr/>
        </p:nvSpPr>
        <p:spPr>
          <a:xfrm>
            <a:off x="2034597" y="3164203"/>
            <a:ext cx="1184084" cy="538800"/>
          </a:xfrm>
          <a:prstGeom prst="flowChartMagneticDisk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249" y="3122360"/>
            <a:ext cx="1225402" cy="5806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874" y="3102692"/>
            <a:ext cx="1225402" cy="5610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14" y="3122360"/>
            <a:ext cx="1225402" cy="55222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909848" y="3703003"/>
            <a:ext cx="3384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dirty="0" smtClean="0"/>
              <a:t>Exposed metadata</a:t>
            </a:r>
            <a:endParaRPr lang="en-ZA" sz="2400" dirty="0"/>
          </a:p>
        </p:txBody>
      </p:sp>
      <p:sp>
        <p:nvSpPr>
          <p:cNvPr id="21" name="Flowchart: Magnetic Disk 20"/>
          <p:cNvSpPr/>
          <p:nvPr/>
        </p:nvSpPr>
        <p:spPr>
          <a:xfrm>
            <a:off x="1923393" y="4498428"/>
            <a:ext cx="998483" cy="1460938"/>
          </a:xfrm>
          <a:prstGeom prst="flowChartMagneticDisk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Flowchart: Magnetic Disk 22"/>
          <p:cNvSpPr/>
          <p:nvPr/>
        </p:nvSpPr>
        <p:spPr>
          <a:xfrm>
            <a:off x="3393788" y="4484454"/>
            <a:ext cx="925857" cy="1460938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Flowchart: Magnetic Disk 23"/>
          <p:cNvSpPr/>
          <p:nvPr/>
        </p:nvSpPr>
        <p:spPr>
          <a:xfrm>
            <a:off x="4770536" y="4484454"/>
            <a:ext cx="940677" cy="1460938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Flowchart: Magnetic Disk 24"/>
          <p:cNvSpPr/>
          <p:nvPr/>
        </p:nvSpPr>
        <p:spPr>
          <a:xfrm>
            <a:off x="6167359" y="4474370"/>
            <a:ext cx="893379" cy="146093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Flowchart: Magnetic Disk 25"/>
          <p:cNvSpPr/>
          <p:nvPr/>
        </p:nvSpPr>
        <p:spPr>
          <a:xfrm>
            <a:off x="7503015" y="4474370"/>
            <a:ext cx="951188" cy="1460938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Rectangle 27"/>
          <p:cNvSpPr/>
          <p:nvPr/>
        </p:nvSpPr>
        <p:spPr>
          <a:xfrm>
            <a:off x="3909848" y="6265179"/>
            <a:ext cx="3887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dirty="0" smtClean="0"/>
              <a:t>South African HEIs Repository</a:t>
            </a:r>
            <a:endParaRPr lang="en-ZA" sz="2400" dirty="0"/>
          </a:p>
        </p:txBody>
      </p:sp>
      <p:sp>
        <p:nvSpPr>
          <p:cNvPr id="30" name="Explosion 1 29"/>
          <p:cNvSpPr/>
          <p:nvPr/>
        </p:nvSpPr>
        <p:spPr>
          <a:xfrm>
            <a:off x="535182" y="1191615"/>
            <a:ext cx="1887452" cy="1841928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ZA" dirty="0"/>
          </a:p>
        </p:txBody>
      </p:sp>
      <p:sp>
        <p:nvSpPr>
          <p:cNvPr id="31" name="Left-Right Arrow 30"/>
          <p:cNvSpPr/>
          <p:nvPr/>
        </p:nvSpPr>
        <p:spPr>
          <a:xfrm>
            <a:off x="2355749" y="1690688"/>
            <a:ext cx="796047" cy="24321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Explosion 1 32"/>
          <p:cNvSpPr/>
          <p:nvPr/>
        </p:nvSpPr>
        <p:spPr>
          <a:xfrm>
            <a:off x="7919446" y="1064130"/>
            <a:ext cx="2186153" cy="1745411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Others, NDLTD, </a:t>
            </a:r>
            <a:endParaRPr lang="en-ZA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737" y="1611378"/>
            <a:ext cx="823031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Conclusion - what does the SA NETD case study tell 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68" y="1167850"/>
            <a:ext cx="12015931" cy="363161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400" dirty="0" smtClean="0">
                <a:solidFill>
                  <a:schemeClr val="tx1"/>
                </a:solidFill>
              </a:rPr>
              <a:t>Out of 26 CHELSA members only 24 have repositories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400" dirty="0" smtClean="0">
                <a:solidFill>
                  <a:schemeClr val="tx1"/>
                </a:solidFill>
              </a:rPr>
              <a:t>How </a:t>
            </a:r>
            <a:r>
              <a:rPr lang="en-ZA" sz="2400" dirty="0">
                <a:solidFill>
                  <a:schemeClr val="tx1"/>
                </a:solidFill>
              </a:rPr>
              <a:t>do we organize </a:t>
            </a:r>
            <a:r>
              <a:rPr lang="en-ZA" sz="2400" dirty="0" smtClean="0">
                <a:solidFill>
                  <a:schemeClr val="tx1"/>
                </a:solidFill>
              </a:rPr>
              <a:t>for a National Portal to </a:t>
            </a:r>
            <a:r>
              <a:rPr lang="en-ZA" sz="2400" dirty="0">
                <a:solidFill>
                  <a:schemeClr val="tx1"/>
                </a:solidFill>
              </a:rPr>
              <a:t>better support the knowledge </a:t>
            </a:r>
            <a:r>
              <a:rPr lang="en-ZA" sz="2400" dirty="0" smtClean="0">
                <a:solidFill>
                  <a:schemeClr val="tx1"/>
                </a:solidFill>
              </a:rPr>
              <a:t>generated through Public funding in contribution to the knowledge economy </a:t>
            </a:r>
            <a:r>
              <a:rPr lang="en-ZA" sz="2400" dirty="0">
                <a:solidFill>
                  <a:schemeClr val="tx1"/>
                </a:solidFill>
              </a:rPr>
              <a:t>for sustainable development?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400" dirty="0">
                <a:solidFill>
                  <a:schemeClr val="tx1"/>
                </a:solidFill>
              </a:rPr>
              <a:t>How do we demonstrate the </a:t>
            </a:r>
            <a:r>
              <a:rPr lang="en-ZA" sz="2400" dirty="0" smtClean="0">
                <a:solidFill>
                  <a:schemeClr val="tx1"/>
                </a:solidFill>
              </a:rPr>
              <a:t>self reliance of CHELSA through re-establishment of a National Portal not reliant on a funding agency?</a:t>
            </a:r>
            <a:endParaRPr lang="en-ZA" sz="24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400" dirty="0">
                <a:solidFill>
                  <a:schemeClr val="tx1"/>
                </a:solidFill>
              </a:rPr>
              <a:t>How do we sell </a:t>
            </a:r>
            <a:r>
              <a:rPr lang="en-ZA" sz="2400" dirty="0" smtClean="0">
                <a:solidFill>
                  <a:schemeClr val="tx1"/>
                </a:solidFill>
              </a:rPr>
              <a:t>National Portal in the realisation of the National Open Access Policy?</a:t>
            </a:r>
            <a:endParaRPr lang="en-ZA" sz="24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400" dirty="0">
                <a:solidFill>
                  <a:schemeClr val="tx1"/>
                </a:solidFill>
              </a:rPr>
              <a:t>How do we capture &amp; communicate the value of </a:t>
            </a:r>
            <a:r>
              <a:rPr lang="en-ZA" sz="2400" dirty="0" smtClean="0">
                <a:solidFill>
                  <a:schemeClr val="tx1"/>
                </a:solidFill>
              </a:rPr>
              <a:t>localised COP that harnessed the practices </a:t>
            </a:r>
            <a:r>
              <a:rPr lang="en-ZA" sz="2400" dirty="0">
                <a:solidFill>
                  <a:schemeClr val="tx1"/>
                </a:solidFill>
              </a:rPr>
              <a:t>within </a:t>
            </a:r>
            <a:r>
              <a:rPr lang="en-ZA" sz="2400" dirty="0" smtClean="0">
                <a:solidFill>
                  <a:schemeClr val="tx1"/>
                </a:solidFill>
              </a:rPr>
              <a:t>diverse academic libraries repositories?;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400" dirty="0" smtClean="0">
                <a:solidFill>
                  <a:schemeClr val="tx1"/>
                </a:solidFill>
              </a:rPr>
              <a:t>How do the re-established National Portal forms  part </a:t>
            </a:r>
            <a:r>
              <a:rPr lang="en-ZA" sz="2400" dirty="0">
                <a:solidFill>
                  <a:schemeClr val="tx1"/>
                </a:solidFill>
              </a:rPr>
              <a:t>of a substantial and growing community of open infrastructures that are committed to fair and inclusive open access, open data and open </a:t>
            </a:r>
            <a:r>
              <a:rPr lang="en-ZA" sz="2400" dirty="0" smtClean="0">
                <a:solidFill>
                  <a:schemeClr val="tx1"/>
                </a:solidFill>
              </a:rPr>
              <a:t>science</a:t>
            </a:r>
            <a:r>
              <a:rPr lang="en-ZA" sz="2400" dirty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905" y="1315334"/>
            <a:ext cx="11180189" cy="3631611"/>
          </a:xfrm>
        </p:spPr>
        <p:txBody>
          <a:bodyPr>
            <a:normAutofit/>
          </a:bodyPr>
          <a:lstStyle/>
          <a:p>
            <a:r>
              <a:rPr lang="en-ZA" sz="2600" dirty="0" smtClean="0">
                <a:solidFill>
                  <a:schemeClr val="tx1"/>
                </a:solidFill>
              </a:rPr>
              <a:t>COAR 2021 article - </a:t>
            </a:r>
            <a:r>
              <a:rPr lang="en-ZA" sz="2600" dirty="0">
                <a:solidFill>
                  <a:schemeClr val="tx1"/>
                </a:solidFill>
              </a:rPr>
              <a:t>COVID-19 has profoundly changed the way we conduct and share research. Let’s not return to business as usual when the pandemic is over</a:t>
            </a:r>
            <a:r>
              <a:rPr lang="en-ZA" sz="2600" dirty="0" smtClean="0">
                <a:solidFill>
                  <a:schemeClr val="tx1"/>
                </a:solidFill>
              </a:rPr>
              <a:t>!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Prof Hussein </a:t>
            </a:r>
            <a:r>
              <a:rPr lang="en-US" sz="2600" dirty="0" err="1" smtClean="0">
                <a:solidFill>
                  <a:schemeClr val="tx1"/>
                </a:solidFill>
              </a:rPr>
              <a:t>Suleman</a:t>
            </a:r>
            <a:r>
              <a:rPr lang="en-US" sz="2600" dirty="0" smtClean="0">
                <a:solidFill>
                  <a:schemeClr val="tx1"/>
                </a:solidFill>
              </a:rPr>
              <a:t>, Head </a:t>
            </a:r>
            <a:r>
              <a:rPr lang="en-US" sz="2600" dirty="0">
                <a:solidFill>
                  <a:schemeClr val="tx1"/>
                </a:solidFill>
              </a:rPr>
              <a:t>of Department and Professor in Computer Science in the School of IT at the University of Cape </a:t>
            </a:r>
            <a:r>
              <a:rPr lang="en-US" sz="2600" dirty="0" smtClean="0">
                <a:solidFill>
                  <a:schemeClr val="tx1"/>
                </a:solidFill>
              </a:rPr>
              <a:t>Town – slides. 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  </a:t>
            </a: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419100" y="1595735"/>
            <a:ext cx="11658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Lazarus G.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Matizirofa -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Deputy Director and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Head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 Scholarly Communications, Digital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 and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Services at the University of Pretoria Libraries, South Africa</a:t>
            </a:r>
            <a:endParaRPr lang="en-Z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099" y="4159935"/>
            <a:ext cx="114389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  "/>
              </a:rPr>
              <a:t>Daisy </a:t>
            </a:r>
            <a:r>
              <a:rPr lang="en-US" sz="2600" dirty="0" err="1">
                <a:latin typeface="Arial  "/>
              </a:rPr>
              <a:t>Selematsela</a:t>
            </a:r>
            <a:r>
              <a:rPr lang="en-US" sz="2600" dirty="0">
                <a:latin typeface="Arial  "/>
              </a:rPr>
              <a:t> (PhD</a:t>
            </a:r>
            <a:r>
              <a:rPr lang="en-US" sz="2600" dirty="0" smtClean="0">
                <a:latin typeface="Arial  "/>
              </a:rPr>
              <a:t>) </a:t>
            </a:r>
            <a:r>
              <a:rPr lang="en-US" sz="2600" dirty="0">
                <a:latin typeface="Arial  "/>
              </a:rPr>
              <a:t>-</a:t>
            </a:r>
            <a:r>
              <a:rPr lang="en-US" sz="2600" dirty="0" smtClean="0">
                <a:latin typeface="Arial  "/>
              </a:rPr>
              <a:t> </a:t>
            </a:r>
            <a:r>
              <a:rPr lang="en-US" sz="2600" dirty="0">
                <a:latin typeface="Arial  "/>
              </a:rPr>
              <a:t>University Librarian of </a:t>
            </a:r>
            <a:r>
              <a:rPr lang="en-US" sz="2600" dirty="0" smtClean="0">
                <a:latin typeface="Arial  "/>
              </a:rPr>
              <a:t>Witwatersrand University, South Africa</a:t>
            </a:r>
            <a:endParaRPr lang="en-ZA" sz="2600" dirty="0">
              <a:latin typeface="Arial  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" y="5162034"/>
            <a:ext cx="392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rgbClr val="92D050"/>
                </a:solidFill>
              </a:rPr>
              <a:t>https://orcid.org/0000-0002-9035-1319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" y="2997944"/>
            <a:ext cx="376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rgbClr val="92D050"/>
                </a:solidFill>
              </a:rPr>
              <a:t>https/orcid.org/0000-0002-0021-2738</a:t>
            </a:r>
            <a:endParaRPr lang="en-ZA" dirty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336" y="4573861"/>
            <a:ext cx="4267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ETD Repositories in SA HEIs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D71C33"/>
              </a:buClr>
            </a:pPr>
            <a:endParaRPr lang="en-US" dirty="0"/>
          </a:p>
          <a:p>
            <a:pPr>
              <a:buClr>
                <a:srgbClr val="D71C33"/>
              </a:buClr>
            </a:pPr>
            <a:r>
              <a:rPr lang="en-US" dirty="0"/>
              <a:t>			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3048000" y="1342427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56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Platform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13195"/>
            <a:ext cx="10972800" cy="3631611"/>
          </a:xfrm>
        </p:spPr>
        <p:txBody>
          <a:bodyPr>
            <a:normAutofit/>
          </a:bodyPr>
          <a:lstStyle/>
          <a:p>
            <a:pPr>
              <a:buClr>
                <a:srgbClr val="D71C33"/>
              </a:buClr>
            </a:pPr>
            <a:endParaRPr lang="en-US" dirty="0"/>
          </a:p>
          <a:p>
            <a:pPr>
              <a:buClr>
                <a:srgbClr val="D71C33"/>
              </a:buClr>
            </a:pPr>
            <a:r>
              <a:rPr lang="en-US" dirty="0"/>
              <a:t>			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2992265" y="1328492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701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NRF Feasibility </a:t>
            </a:r>
            <a:r>
              <a:rPr lang="en-ZA" dirty="0"/>
              <a:t>Study (2005/6)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07" y="1369629"/>
            <a:ext cx="9157138" cy="557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136" y="254974"/>
            <a:ext cx="10972800" cy="724655"/>
          </a:xfrm>
        </p:spPr>
        <p:txBody>
          <a:bodyPr/>
          <a:lstStyle/>
          <a:p>
            <a:r>
              <a:rPr lang="en-US" dirty="0" smtClean="0"/>
              <a:t>Context post the ETD 2011 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564136" y="1488819"/>
            <a:ext cx="110182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/>
              <a:t>Open Access Movement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Committee of Higher Education Libraries </a:t>
            </a:r>
            <a:r>
              <a:rPr lang="en-US" sz="2800" dirty="0" smtClean="0"/>
              <a:t>South </a:t>
            </a:r>
            <a:r>
              <a:rPr lang="en-US" sz="2800" dirty="0"/>
              <a:t>Africa</a:t>
            </a:r>
            <a:endParaRPr lang="en-ZA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 smtClean="0"/>
              <a:t>Institutional Repository </a:t>
            </a:r>
            <a:r>
              <a:rPr lang="en-ZA" sz="2800" dirty="0" err="1" smtClean="0"/>
              <a:t>CoP</a:t>
            </a:r>
            <a:r>
              <a:rPr lang="en-ZA" sz="2800" dirty="0" smtClean="0"/>
              <a:t>, IR-TALK</a:t>
            </a:r>
            <a:endParaRPr lang="en-ZA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COAR membership</a:t>
            </a:r>
            <a:endParaRPr lang="en-ZA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 smtClean="0"/>
              <a:t>NRF database </a:t>
            </a:r>
            <a:r>
              <a:rPr lang="en-ZA" sz="2800" dirty="0"/>
              <a:t>of theses and </a:t>
            </a:r>
            <a:r>
              <a:rPr lang="en-ZA" sz="2800" dirty="0" smtClean="0"/>
              <a:t>dissertations advocacy &amp; support/hosting for institutions that do not have capacity/competencies</a:t>
            </a:r>
            <a:endParaRPr lang="en-ZA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 smtClean="0"/>
              <a:t>Many </a:t>
            </a:r>
            <a:r>
              <a:rPr lang="en-ZA" sz="2800" dirty="0"/>
              <a:t>SA Universities were starting ETD projects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 smtClean="0"/>
              <a:t>NDLTD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8842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African National ETD Project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690716" y="1307230"/>
            <a:ext cx="966163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600" dirty="0" smtClean="0"/>
              <a:t>Managed </a:t>
            </a:r>
            <a:r>
              <a:rPr lang="en-ZA" sz="2600" dirty="0"/>
              <a:t>by South African National Research Foundation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600" dirty="0" smtClean="0"/>
              <a:t>Steering </a:t>
            </a:r>
            <a:r>
              <a:rPr lang="en-ZA" sz="2600" dirty="0"/>
              <a:t>Committee: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ZA" sz="2600" dirty="0" smtClean="0"/>
              <a:t>CHELSA </a:t>
            </a:r>
            <a:r>
              <a:rPr lang="en-ZA" sz="2600" dirty="0"/>
              <a:t>representatives (University Library Directors)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ZA" sz="2600" dirty="0" smtClean="0"/>
              <a:t>SA-NRF </a:t>
            </a:r>
            <a:r>
              <a:rPr lang="en-ZA" sz="2600" dirty="0"/>
              <a:t>representatives (Information Management)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ZA" sz="2600" dirty="0" smtClean="0"/>
              <a:t>Expert, Prof </a:t>
            </a:r>
            <a:r>
              <a:rPr lang="en-ZA" sz="2600" dirty="0" err="1" smtClean="0"/>
              <a:t>Suleman</a:t>
            </a:r>
            <a:r>
              <a:rPr lang="en-ZA" sz="2600" dirty="0" smtClean="0"/>
              <a:t> Hussein, University of Cape Town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ZA" sz="2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600" dirty="0" smtClean="0"/>
              <a:t>3 </a:t>
            </a:r>
            <a:r>
              <a:rPr lang="en-ZA" sz="2600" dirty="0"/>
              <a:t>Sub-projects: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ZA" sz="2600" dirty="0" smtClean="0"/>
              <a:t>Training </a:t>
            </a:r>
            <a:r>
              <a:rPr lang="en-ZA" sz="2600" dirty="0"/>
              <a:t>and </a:t>
            </a:r>
            <a:r>
              <a:rPr lang="en-ZA" sz="2600" dirty="0" smtClean="0"/>
              <a:t>consultation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ZA" sz="2600" dirty="0" smtClean="0"/>
              <a:t>Capacity building</a:t>
            </a:r>
            <a:endParaRPr lang="en-ZA" sz="26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ZA" sz="2600" dirty="0" smtClean="0"/>
              <a:t>Hosted </a:t>
            </a:r>
            <a:r>
              <a:rPr lang="en-ZA" sz="2600" dirty="0"/>
              <a:t>repositories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ZA" sz="2600" dirty="0" smtClean="0"/>
              <a:t>National </a:t>
            </a:r>
            <a:r>
              <a:rPr lang="en-ZA" sz="2600" dirty="0"/>
              <a:t>portal</a:t>
            </a:r>
          </a:p>
        </p:txBody>
      </p:sp>
    </p:spTree>
    <p:extLst>
      <p:ext uri="{BB962C8B-B14F-4D97-AF65-F5344CB8AC3E}">
        <p14:creationId xmlns:p14="http://schemas.microsoft.com/office/powerpoint/2010/main" val="36349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Training and Consultation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39876" y="1199074"/>
            <a:ext cx="993490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600" dirty="0"/>
              <a:t>Training Workshops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 smtClean="0"/>
              <a:t>A</a:t>
            </a:r>
            <a:r>
              <a:rPr lang="en-US" sz="2600" dirty="0"/>
              <a:t>: Train the trainers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 smtClean="0"/>
              <a:t>B</a:t>
            </a:r>
            <a:r>
              <a:rPr lang="en-US" sz="2600" dirty="0"/>
              <a:t>: Regular regional workshops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600" dirty="0" smtClean="0"/>
              <a:t>How </a:t>
            </a:r>
            <a:r>
              <a:rPr lang="en-US" sz="2600" dirty="0"/>
              <a:t>to set up a repository system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600" dirty="0" smtClean="0"/>
              <a:t>How </a:t>
            </a:r>
            <a:r>
              <a:rPr lang="en-US" sz="2600" dirty="0"/>
              <a:t>to manage a repository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600" dirty="0" smtClean="0"/>
              <a:t>Etc.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endParaRPr lang="en-US" sz="26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600" dirty="0" smtClean="0"/>
              <a:t>Consultative </a:t>
            </a:r>
            <a:r>
              <a:rPr lang="en-US" sz="2600" dirty="0"/>
              <a:t>workshops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 smtClean="0"/>
              <a:t>Once </a:t>
            </a:r>
            <a:r>
              <a:rPr lang="en-US" sz="2600" dirty="0"/>
              <a:t>a year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 smtClean="0"/>
              <a:t>All </a:t>
            </a:r>
            <a:r>
              <a:rPr lang="en-US" sz="2600" dirty="0"/>
              <a:t>universities represented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 smtClean="0"/>
              <a:t>Feedback</a:t>
            </a:r>
            <a:r>
              <a:rPr lang="en-US" sz="2600" dirty="0"/>
              <a:t>, status updates and buy-in</a:t>
            </a:r>
            <a:endParaRPr lang="en-ZA" sz="2600" dirty="0"/>
          </a:p>
        </p:txBody>
      </p:sp>
    </p:spTree>
    <p:extLst>
      <p:ext uri="{BB962C8B-B14F-4D97-AF65-F5344CB8AC3E}">
        <p14:creationId xmlns:p14="http://schemas.microsoft.com/office/powerpoint/2010/main" val="22362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CHELSA: Repositories development 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838199" y="1690688"/>
            <a:ext cx="109754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dirty="0" smtClean="0"/>
              <a:t>Smaller </a:t>
            </a:r>
            <a:r>
              <a:rPr lang="en-US" sz="2600" dirty="0"/>
              <a:t>universities had no funding, staff or training</a:t>
            </a:r>
            <a:r>
              <a:rPr lang="en-US" sz="26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ZA" sz="2600" dirty="0" smtClean="0"/>
              <a:t>Project started with 23 university libraries</a:t>
            </a:r>
            <a:endParaRPr lang="en-US" sz="26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dirty="0" smtClean="0"/>
              <a:t>NRF </a:t>
            </a:r>
            <a:r>
              <a:rPr lang="en-US" sz="2600" dirty="0"/>
              <a:t>offered to bridge this gap (for 3 years):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600" dirty="0" smtClean="0"/>
              <a:t>Institutions </a:t>
            </a:r>
            <a:r>
              <a:rPr lang="en-US" sz="2600" dirty="0"/>
              <a:t>in need could apply for assistance.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600" dirty="0" err="1" smtClean="0"/>
              <a:t>DSpace</a:t>
            </a:r>
            <a:r>
              <a:rPr lang="en-US" sz="2600" dirty="0" smtClean="0"/>
              <a:t>-based </a:t>
            </a:r>
            <a:r>
              <a:rPr lang="en-US" sz="2600" dirty="0"/>
              <a:t>repositories were installed and configured, and hosted</a:t>
            </a:r>
          </a:p>
          <a:p>
            <a:pPr lvl="1"/>
            <a:r>
              <a:rPr lang="en-US" sz="2600" dirty="0" smtClean="0"/>
              <a:t>	remotely </a:t>
            </a:r>
            <a:r>
              <a:rPr lang="en-US" sz="2600" dirty="0"/>
              <a:t>at NRF’s premises in Pretoria.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600" dirty="0" smtClean="0"/>
              <a:t>Specialists </a:t>
            </a:r>
            <a:r>
              <a:rPr lang="en-US" sz="2600" dirty="0"/>
              <a:t>were sent to the institutions to train </a:t>
            </a:r>
            <a:r>
              <a:rPr lang="en-US" sz="2600" dirty="0" smtClean="0"/>
              <a:t>staff/capacity building.</a:t>
            </a:r>
            <a:endParaRPr lang="en-US" sz="26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600" dirty="0" smtClean="0"/>
              <a:t>Eventually</a:t>
            </a:r>
            <a:r>
              <a:rPr lang="en-US" sz="2600" dirty="0"/>
              <a:t>, repositories were </a:t>
            </a:r>
            <a:r>
              <a:rPr lang="en-US" sz="2600" dirty="0" smtClean="0"/>
              <a:t>migrated </a:t>
            </a:r>
            <a:r>
              <a:rPr lang="en-US" sz="2600" dirty="0"/>
              <a:t>–UL, UFH (traditional rural universities </a:t>
            </a:r>
            <a:r>
              <a:rPr lang="en-US" sz="2600" dirty="0" smtClean="0"/>
              <a:t>which institutions?</a:t>
            </a:r>
            <a:endParaRPr lang="en-ZA" sz="2600" dirty="0"/>
          </a:p>
        </p:txBody>
      </p:sp>
    </p:spTree>
    <p:extLst>
      <p:ext uri="{BB962C8B-B14F-4D97-AF65-F5344CB8AC3E}">
        <p14:creationId xmlns:p14="http://schemas.microsoft.com/office/powerpoint/2010/main" val="9688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1309</Words>
  <Application>Microsoft Office PowerPoint</Application>
  <PresentationFormat>Widescreen</PresentationFormat>
  <Paragraphs>158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 </vt:lpstr>
      <vt:lpstr>Calibri</vt:lpstr>
      <vt:lpstr>Calibri Light</vt:lpstr>
      <vt:lpstr>Courier New</vt:lpstr>
      <vt:lpstr>Merriweather</vt:lpstr>
      <vt:lpstr>Wingdings</vt:lpstr>
      <vt:lpstr>Office Theme</vt:lpstr>
      <vt:lpstr>An analysis of the accessibility, dissemination, and alignment of ETDs to postgraduate scholarly research in South African universities  ETD2022, 7-9 Sept 2022, Serbia </vt:lpstr>
      <vt:lpstr>Background</vt:lpstr>
      <vt:lpstr>ETD Repositories in SA HEIs</vt:lpstr>
      <vt:lpstr>Software Platform</vt:lpstr>
      <vt:lpstr>NRF Feasibility Study (2005/6)</vt:lpstr>
      <vt:lpstr>Context post the ETD 2011 </vt:lpstr>
      <vt:lpstr>South African National ETD Project</vt:lpstr>
      <vt:lpstr>Training and Consultation</vt:lpstr>
      <vt:lpstr>CHELSA: Repositories development </vt:lpstr>
      <vt:lpstr>PowerPoint Presentation</vt:lpstr>
      <vt:lpstr>PowerPoint Presentation</vt:lpstr>
      <vt:lpstr>How the Portal works</vt:lpstr>
      <vt:lpstr>Portal Services</vt:lpstr>
      <vt:lpstr>Current Status of the SA-NETD Portal </vt:lpstr>
      <vt:lpstr>CHELSA - National Imperative for ETDs </vt:lpstr>
      <vt:lpstr>USAf/DHET – Sustainability of NETD</vt:lpstr>
      <vt:lpstr>Impact of the new South African Open Science Policy in public comment</vt:lpstr>
      <vt:lpstr>Repurposing the NETD repository services </vt:lpstr>
      <vt:lpstr>Role players </vt:lpstr>
      <vt:lpstr>Usage and impact </vt:lpstr>
      <vt:lpstr>Challenges to be overcome </vt:lpstr>
      <vt:lpstr>Harvesting using OAI-PMH</vt:lpstr>
      <vt:lpstr>Conclusion - what does the SA NETD case study tell us!</vt:lpstr>
      <vt:lpstr>References</vt:lpstr>
      <vt:lpstr>Presenters  </vt:lpstr>
    </vt:vector>
  </TitlesOfParts>
  <Company>University of Pretoria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 to Overcome Project Management Challenges</dc:title>
  <dc:creator>Mr. L Matizirofa</dc:creator>
  <cp:lastModifiedBy>Mr. L Matizirofa</cp:lastModifiedBy>
  <cp:revision>52</cp:revision>
  <dcterms:created xsi:type="dcterms:W3CDTF">2022-06-23T12:57:51Z</dcterms:created>
  <dcterms:modified xsi:type="dcterms:W3CDTF">2022-09-13T14:00:13Z</dcterms:modified>
</cp:coreProperties>
</file>