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9"/>
  </p:handoutMasterIdLst>
  <p:sldIdLst>
    <p:sldId id="256" r:id="rId2"/>
    <p:sldId id="258" r:id="rId3"/>
    <p:sldId id="259" r:id="rId4"/>
    <p:sldId id="260" r:id="rId5"/>
    <p:sldId id="261" r:id="rId6"/>
    <p:sldId id="262" r:id="rId7"/>
    <p:sldId id="263" r:id="rId8"/>
    <p:sldId id="264" r:id="rId9"/>
    <p:sldId id="265" r:id="rId10"/>
    <p:sldId id="266" r:id="rId11"/>
    <p:sldId id="267" r:id="rId12"/>
    <p:sldId id="272" r:id="rId13"/>
    <p:sldId id="269" r:id="rId14"/>
    <p:sldId id="273" r:id="rId15"/>
    <p:sldId id="274" r:id="rId16"/>
    <p:sldId id="270" r:id="rId17"/>
    <p:sldId id="271"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p:scale>
          <a:sx n="70" d="100"/>
          <a:sy n="70" d="100"/>
        </p:scale>
        <p:origin x="-522" y="-798"/>
      </p:cViewPr>
      <p:guideLst>
        <p:guide orient="horz" pos="2160"/>
        <p:guide pos="3840"/>
      </p:guideLst>
    </p:cSldViewPr>
  </p:slideViewPr>
  <p:notesTextViewPr>
    <p:cViewPr>
      <p:scale>
        <a:sx n="1" d="1"/>
        <a:sy n="1" d="1"/>
      </p:scale>
      <p:origin x="0" y="0"/>
    </p:cViewPr>
  </p:notesTextViewPr>
  <p:sorterViewPr>
    <p:cViewPr>
      <p:scale>
        <a:sx n="100" d="100"/>
        <a:sy n="100" d="100"/>
      </p:scale>
      <p:origin x="0" y="-1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610035E-8EC0-42B0-BE3A-E1F192B04357}" type="datetimeFigureOut">
              <a:rPr lang="en-ZA" smtClean="0"/>
              <a:t>2018/11/30</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DB1D42-8679-47DE-A7EF-8F953EE0BE09}" type="slidenum">
              <a:rPr lang="en-ZA" smtClean="0"/>
              <a:t>‹#›</a:t>
            </a:fld>
            <a:endParaRPr lang="en-ZA"/>
          </a:p>
        </p:txBody>
      </p:sp>
    </p:spTree>
    <p:extLst>
      <p:ext uri="{BB962C8B-B14F-4D97-AF65-F5344CB8AC3E}">
        <p14:creationId xmlns:p14="http://schemas.microsoft.com/office/powerpoint/2010/main" val="12600959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11/30/2018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11/30/2018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11/30/2018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11/30/2018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11/30/2018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11/30/2018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11/30/2018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11/30/2018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late.com/technology/2018/08/who-gets-to-read-the-research-taxpayers-fund.html" TargetMode="External"/><Relationship Id="rId2" Type="http://schemas.openxmlformats.org/officeDocument/2006/relationships/hyperlink" Target="https://www.ncbi.nlm.nih.gov/books/NBK25339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tes.nationalacademies.org/cs/groups/pgasite/documents/webpage/pga_053478.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esponsibledata.io/resources/handbook/chapters/chapter-02c-sharing-data.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cholarlykitchen.sspnet.org/2018/11/12/get-the-research-impactstory-announces-a-new-science-finding-tool-for-the-general-public/" TargetMode="External"/><Relationship Id="rId2" Type="http://schemas.openxmlformats.org/officeDocument/2006/relationships/hyperlink" Target="https://gettheresearch.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2zK3sAtr-4"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atureindex.com/news-blog/how-freely-should-scientists-share-their-da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allantlab.org/index.php/publications/nishimoto-et-al-20%2011/"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61nJkx5aDQ&amp;feature=youtu.b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2490E1-A792-43BD-A6CC-02D4F4B9DF64}"/>
              </a:ext>
            </a:extLst>
          </p:cNvPr>
          <p:cNvSpPr>
            <a:spLocks noGrp="1"/>
          </p:cNvSpPr>
          <p:nvPr>
            <p:ph type="ctrTitle"/>
          </p:nvPr>
        </p:nvSpPr>
        <p:spPr/>
        <p:txBody>
          <a:bodyPr/>
          <a:lstStyle/>
          <a:p>
            <a:r>
              <a:rPr lang="en-ZA" dirty="0"/>
              <a:t>The world of research data: when should data be closed, shared or open</a:t>
            </a:r>
          </a:p>
        </p:txBody>
      </p:sp>
      <p:sp>
        <p:nvSpPr>
          <p:cNvPr id="3" name="Subtitle 2">
            <a:extLst>
              <a:ext uri="{FF2B5EF4-FFF2-40B4-BE49-F238E27FC236}">
                <a16:creationId xmlns="" xmlns:a16="http://schemas.microsoft.com/office/drawing/2014/main" id="{B1F464E9-82C9-46BA-8C31-5E22AD53BB10}"/>
              </a:ext>
            </a:extLst>
          </p:cNvPr>
          <p:cNvSpPr>
            <a:spLocks noGrp="1"/>
          </p:cNvSpPr>
          <p:nvPr>
            <p:ph type="subTitle" idx="1"/>
          </p:nvPr>
        </p:nvSpPr>
        <p:spPr>
          <a:xfrm>
            <a:off x="7920752" y="4667250"/>
            <a:ext cx="3891292" cy="1315887"/>
          </a:xfrm>
        </p:spPr>
        <p:txBody>
          <a:bodyPr>
            <a:normAutofit fontScale="92500"/>
          </a:bodyPr>
          <a:lstStyle/>
          <a:p>
            <a:r>
              <a:rPr lang="en-ZA" dirty="0"/>
              <a:t>Dr Heila Pienaar                           Deputy Director: Strategic Innovation                 UP Library Services</a:t>
            </a:r>
          </a:p>
        </p:txBody>
      </p:sp>
    </p:spTree>
    <p:extLst>
      <p:ext uri="{BB962C8B-B14F-4D97-AF65-F5344CB8AC3E}">
        <p14:creationId xmlns:p14="http://schemas.microsoft.com/office/powerpoint/2010/main" val="21086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8E7AC886-A903-4E94-89EF-AD7C836F5CDD}"/>
              </a:ext>
            </a:extLst>
          </p:cNvPr>
          <p:cNvSpPr/>
          <p:nvPr/>
        </p:nvSpPr>
        <p:spPr>
          <a:xfrm>
            <a:off x="2652215" y="870002"/>
            <a:ext cx="8900160" cy="4418646"/>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ZA"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Domenico</a:t>
            </a:r>
            <a:r>
              <a:rPr lang="en-ZA" sz="2800" dirty="0">
                <a:latin typeface="Calibri" panose="020F0502020204030204" pitchFamily="34" charset="0"/>
                <a:ea typeface="Calibri" panose="020F0502020204030204" pitchFamily="34" charset="0"/>
                <a:cs typeface="Times New Roman" panose="02020603050405020304" pitchFamily="18" charset="0"/>
              </a:rPr>
              <a:t> lamented that Gallant’s paper had given him a series of ideas that he wanted to test but couldn’t because </a:t>
            </a:r>
            <a:r>
              <a:rPr lang="en-ZA" sz="2800" u="sng" dirty="0">
                <a:latin typeface="Calibri" panose="020F0502020204030204" pitchFamily="34" charset="0"/>
                <a:ea typeface="Calibri" panose="020F0502020204030204" pitchFamily="34" charset="0"/>
                <a:cs typeface="Times New Roman" panose="02020603050405020304" pitchFamily="18" charset="0"/>
              </a:rPr>
              <a:t>he needed Gallant’s data</a:t>
            </a:r>
            <a:r>
              <a:rPr lang="en-ZA" sz="2800" dirty="0">
                <a:latin typeface="Calibri" panose="020F0502020204030204" pitchFamily="34" charset="0"/>
                <a:ea typeface="Calibri" panose="020F0502020204030204" pitchFamily="34" charset="0"/>
                <a:cs typeface="Times New Roman" panose="02020603050405020304" pitchFamily="18" charset="0"/>
              </a:rPr>
              <a:t>, “This is not advancing human knowledge,” de Domenico asserted.</a:t>
            </a:r>
          </a:p>
          <a:p>
            <a:pPr marL="342900" indent="-342900">
              <a:buFont typeface="Arial" panose="020B0604020202020204" pitchFamily="34" charset="0"/>
              <a:buChar char="•"/>
            </a:pPr>
            <a:r>
              <a:rPr lang="en-ZA"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Gallant</a:t>
            </a:r>
            <a:r>
              <a:rPr lang="en-ZA" sz="2800" dirty="0">
                <a:latin typeface="Calibri" panose="020F0502020204030204" pitchFamily="34" charset="0"/>
                <a:ea typeface="Calibri" panose="020F0502020204030204" pitchFamily="34" charset="0"/>
                <a:cs typeface="Times New Roman" panose="02020603050405020304" pitchFamily="18" charset="0"/>
              </a:rPr>
              <a:t> dug in: “And why do you assume that your project is better than the ones that we are continuing with these data? My students and postdocs are an awesome group of people, the stuff they have in the pipeline is great! </a:t>
            </a:r>
            <a:r>
              <a:rPr lang="en-ZA" sz="2800" b="1" dirty="0">
                <a:latin typeface="Calibri" panose="020F0502020204030204" pitchFamily="34" charset="0"/>
                <a:ea typeface="Calibri" panose="020F0502020204030204" pitchFamily="34" charset="0"/>
                <a:cs typeface="Times New Roman" panose="02020603050405020304" pitchFamily="18" charset="0"/>
              </a:rPr>
              <a:t>But I can’t afford for them to be scooped</a:t>
            </a:r>
            <a:r>
              <a:rPr lang="en-ZA" sz="3200" dirty="0">
                <a:latin typeface="Calibri" panose="020F0502020204030204" pitchFamily="34" charset="0"/>
                <a:ea typeface="Calibri" panose="020F0502020204030204" pitchFamily="34" charset="0"/>
                <a:cs typeface="Times New Roman" panose="02020603050405020304" pitchFamily="18" charset="0"/>
              </a:rPr>
              <a:t>.” </a:t>
            </a:r>
            <a:endParaRPr lang="en-ZA" sz="3200" dirty="0"/>
          </a:p>
        </p:txBody>
      </p:sp>
    </p:spTree>
    <p:extLst>
      <p:ext uri="{BB962C8B-B14F-4D97-AF65-F5344CB8AC3E}">
        <p14:creationId xmlns:p14="http://schemas.microsoft.com/office/powerpoint/2010/main" val="2664796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BECF3F-93F7-4683-AF64-189942BC33E7}"/>
              </a:ext>
            </a:extLst>
          </p:cNvPr>
          <p:cNvSpPr>
            <a:spLocks noGrp="1"/>
          </p:cNvSpPr>
          <p:nvPr>
            <p:ph type="title"/>
          </p:nvPr>
        </p:nvSpPr>
        <p:spPr/>
        <p:txBody>
          <a:bodyPr/>
          <a:lstStyle/>
          <a:p>
            <a:r>
              <a:rPr lang="en-ZA" dirty="0"/>
              <a:t>Barron (blog writer) questions the ideals of Open Science</a:t>
            </a:r>
          </a:p>
        </p:txBody>
      </p:sp>
      <p:sp>
        <p:nvSpPr>
          <p:cNvPr id="3" name="Content Placeholder 2">
            <a:extLst>
              <a:ext uri="{FF2B5EF4-FFF2-40B4-BE49-F238E27FC236}">
                <a16:creationId xmlns="" xmlns:a16="http://schemas.microsoft.com/office/drawing/2014/main" id="{CBD5F8DC-C2B6-4D38-B300-4A8BD1356BE3}"/>
              </a:ext>
            </a:extLst>
          </p:cNvPr>
          <p:cNvSpPr>
            <a:spLocks noGrp="1"/>
          </p:cNvSpPr>
          <p:nvPr>
            <p:ph idx="1"/>
          </p:nvPr>
        </p:nvSpPr>
        <p:spPr>
          <a:xfrm>
            <a:off x="2933700" y="2225040"/>
            <a:ext cx="8770571" cy="4318000"/>
          </a:xfrm>
        </p:spPr>
        <p:txBody>
          <a:bodyPr>
            <a:normAutofit fontScale="92500" lnSpcReduction="10000"/>
          </a:bodyPr>
          <a:lstStyle/>
          <a:p>
            <a:r>
              <a:rPr lang="en-ZA" dirty="0"/>
              <a:t>A highly-productive lab writes a grant to fund a series of studies and the development of new tools. They spend years collecting data and building the tools for these proposed </a:t>
            </a:r>
            <a:r>
              <a:rPr lang="en-ZA" dirty="0" smtClean="0"/>
              <a:t>studies </a:t>
            </a:r>
            <a:endParaRPr lang="en-ZA" dirty="0"/>
          </a:p>
          <a:p>
            <a:r>
              <a:rPr lang="en-ZA" dirty="0"/>
              <a:t>Then, they finish a portion of the project and begin to publish results. Should they be required to release their data to the community? If so, when? Who owns that data? And what business do journals have in enforcing data sharing? </a:t>
            </a:r>
          </a:p>
          <a:p>
            <a:r>
              <a:rPr lang="en-ZA" dirty="0"/>
              <a:t>Barron is questioning the role of publishers and journals in the open data debate – is it their role to force the sharing of research data? </a:t>
            </a:r>
            <a:r>
              <a:rPr lang="en-ZA" b="1" dirty="0"/>
              <a:t>Barron remains unconvinced that there is an immediacy to sharing most forms of scientific data—especially an immediacy in the name of the public </a:t>
            </a:r>
            <a:r>
              <a:rPr lang="en-ZA" b="1" dirty="0" smtClean="0"/>
              <a:t>interest</a:t>
            </a:r>
            <a:endParaRPr lang="en-ZA" dirty="0"/>
          </a:p>
          <a:p>
            <a:r>
              <a:rPr lang="en-ZA" dirty="0"/>
              <a:t> I am convinced that other scientists feel an immediate need </a:t>
            </a:r>
            <a:r>
              <a:rPr lang="en-ZA" b="1" dirty="0"/>
              <a:t>to analyse data sets that they do not own</a:t>
            </a:r>
            <a:r>
              <a:rPr lang="en-ZA" dirty="0"/>
              <a:t>—especially if the results of a particularly excellent data set can be published in Nature and make them </a:t>
            </a:r>
            <a:r>
              <a:rPr lang="en-ZA" dirty="0" smtClean="0"/>
              <a:t>famous</a:t>
            </a:r>
            <a:endParaRPr lang="en-ZA" dirty="0"/>
          </a:p>
        </p:txBody>
      </p:sp>
    </p:spTree>
    <p:extLst>
      <p:ext uri="{BB962C8B-B14F-4D97-AF65-F5344CB8AC3E}">
        <p14:creationId xmlns:p14="http://schemas.microsoft.com/office/powerpoint/2010/main" val="273137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805" y="1514607"/>
            <a:ext cx="7774675" cy="3539430"/>
          </a:xfrm>
          <a:prstGeom prst="rect">
            <a:avLst/>
          </a:prstGeom>
        </p:spPr>
        <p:txBody>
          <a:bodyPr wrap="square">
            <a:spAutoFit/>
          </a:bodyPr>
          <a:lstStyle/>
          <a:p>
            <a:r>
              <a:rPr lang="en-ZA" sz="2800" dirty="0"/>
              <a:t>I also heard cautionary tales that the Open Science movement had a dark side, that “openness” had, at times, devolved into bullying and theft. Some compared the Open Science movement to Communism: </a:t>
            </a:r>
            <a:r>
              <a:rPr lang="en-ZA" sz="2800" b="1" dirty="0"/>
              <a:t>good in principle, impossible in practice</a:t>
            </a:r>
            <a:r>
              <a:rPr lang="en-ZA" sz="2800" dirty="0"/>
              <a:t>. In informal settings — at dinner, over drinks — I was reminded that science was a competitive </a:t>
            </a:r>
            <a:r>
              <a:rPr lang="en-ZA" sz="2800" dirty="0" smtClean="0"/>
              <a:t>business</a:t>
            </a:r>
            <a:endParaRPr lang="en-ZA" sz="2800" dirty="0"/>
          </a:p>
        </p:txBody>
      </p:sp>
    </p:spTree>
    <p:extLst>
      <p:ext uri="{BB962C8B-B14F-4D97-AF65-F5344CB8AC3E}">
        <p14:creationId xmlns:p14="http://schemas.microsoft.com/office/powerpoint/2010/main" val="4250255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A94B6B-C7E3-427B-9DA1-36E79ACD817E}"/>
              </a:ext>
            </a:extLst>
          </p:cNvPr>
          <p:cNvSpPr>
            <a:spLocks noGrp="1"/>
          </p:cNvSpPr>
          <p:nvPr>
            <p:ph type="title"/>
          </p:nvPr>
        </p:nvSpPr>
        <p:spPr/>
        <p:txBody>
          <a:bodyPr/>
          <a:lstStyle/>
          <a:p>
            <a:r>
              <a:rPr lang="en-ZA" dirty="0"/>
              <a:t>Advantages &amp; disadvantages of sharing research data</a:t>
            </a:r>
          </a:p>
        </p:txBody>
      </p:sp>
      <p:sp>
        <p:nvSpPr>
          <p:cNvPr id="3" name="Content Placeholder 2">
            <a:extLst>
              <a:ext uri="{FF2B5EF4-FFF2-40B4-BE49-F238E27FC236}">
                <a16:creationId xmlns="" xmlns:a16="http://schemas.microsoft.com/office/drawing/2014/main" id="{E26D4FAD-D87A-4022-AC7D-6BBC3FFC96E9}"/>
              </a:ext>
            </a:extLst>
          </p:cNvPr>
          <p:cNvSpPr>
            <a:spLocks noGrp="1"/>
          </p:cNvSpPr>
          <p:nvPr>
            <p:ph idx="1"/>
          </p:nvPr>
        </p:nvSpPr>
        <p:spPr>
          <a:xfrm>
            <a:off x="2933700" y="2224585"/>
            <a:ext cx="8770571" cy="4353636"/>
          </a:xfrm>
        </p:spPr>
        <p:txBody>
          <a:bodyPr>
            <a:normAutofit fontScale="92500" lnSpcReduction="20000"/>
          </a:bodyPr>
          <a:lstStyle/>
          <a:p>
            <a:r>
              <a:rPr lang="en-ZA" sz="2200" dirty="0" smtClean="0"/>
              <a:t>It seems that there are two types of research results that should be shared as soon as it is possible, i.e. </a:t>
            </a:r>
            <a:r>
              <a:rPr lang="en-ZA" sz="2200" b="1" dirty="0" smtClean="0"/>
              <a:t>clinical trial </a:t>
            </a:r>
            <a:r>
              <a:rPr lang="en-ZA" sz="2200" dirty="0" smtClean="0"/>
              <a:t>data and </a:t>
            </a:r>
            <a:r>
              <a:rPr lang="en-ZA" sz="2200" b="1" dirty="0" smtClean="0"/>
              <a:t>rare-diseases</a:t>
            </a:r>
            <a:r>
              <a:rPr lang="en-ZA" sz="2200" b="1" dirty="0"/>
              <a:t> </a:t>
            </a:r>
            <a:r>
              <a:rPr lang="en-ZA" sz="2200" b="1" dirty="0" smtClean="0"/>
              <a:t>research</a:t>
            </a:r>
            <a:r>
              <a:rPr lang="en-ZA" sz="2200" dirty="0" smtClean="0"/>
              <a:t>.</a:t>
            </a:r>
            <a:endParaRPr lang="en-ZA" sz="2200" dirty="0" smtClean="0"/>
          </a:p>
          <a:p>
            <a:r>
              <a:rPr lang="en-ZA" sz="2200" dirty="0" smtClean="0"/>
              <a:t>A </a:t>
            </a:r>
            <a:r>
              <a:rPr lang="en-ZA" sz="2200" dirty="0"/>
              <a:t>framework for responsible sharing of clinical trial </a:t>
            </a:r>
            <a:r>
              <a:rPr lang="en-ZA" sz="2200" dirty="0" smtClean="0"/>
              <a:t>data has been developed in order to  </a:t>
            </a:r>
            <a:r>
              <a:rPr lang="en-ZA" sz="2200" b="1" dirty="0" smtClean="0"/>
              <a:t>maximize benefits </a:t>
            </a:r>
            <a:r>
              <a:rPr lang="en-ZA" sz="2200" dirty="0"/>
              <a:t>to </a:t>
            </a:r>
            <a:r>
              <a:rPr lang="en-ZA" sz="2200" dirty="0" smtClean="0"/>
              <a:t>participants </a:t>
            </a:r>
            <a:r>
              <a:rPr lang="en-ZA" sz="2200" dirty="0"/>
              <a:t>in </a:t>
            </a:r>
            <a:r>
              <a:rPr lang="en-ZA" sz="2200" dirty="0" smtClean="0"/>
              <a:t>clinical trials </a:t>
            </a:r>
            <a:r>
              <a:rPr lang="en-ZA" sz="2200" dirty="0"/>
              <a:t>and to </a:t>
            </a:r>
            <a:r>
              <a:rPr lang="en-ZA" sz="2200" dirty="0" smtClean="0"/>
              <a:t>society</a:t>
            </a:r>
            <a:r>
              <a:rPr lang="en-ZA" sz="2200" dirty="0"/>
              <a:t>, </a:t>
            </a:r>
            <a:r>
              <a:rPr lang="en-ZA" sz="2200" dirty="0" smtClean="0"/>
              <a:t>while </a:t>
            </a:r>
            <a:r>
              <a:rPr lang="en-ZA" sz="2200" b="1" dirty="0" smtClean="0"/>
              <a:t>minimizing harm</a:t>
            </a:r>
            <a:r>
              <a:rPr lang="en-ZA" sz="2200" dirty="0"/>
              <a:t>. </a:t>
            </a:r>
            <a:r>
              <a:rPr lang="en-ZA" sz="2200" dirty="0">
                <a:hlinkClick r:id="rId2"/>
              </a:rPr>
              <a:t>https://www.ncbi.nlm.nih.gov/books/NBK253390</a:t>
            </a:r>
            <a:r>
              <a:rPr lang="en-ZA" sz="2200" dirty="0" smtClean="0">
                <a:hlinkClick r:id="rId2"/>
              </a:rPr>
              <a:t>/</a:t>
            </a:r>
            <a:r>
              <a:rPr lang="en-ZA" sz="2200" dirty="0" smtClean="0"/>
              <a:t> </a:t>
            </a:r>
            <a:endParaRPr lang="en-ZA" sz="2200" dirty="0"/>
          </a:p>
          <a:p>
            <a:r>
              <a:rPr lang="en-ZA" sz="2200" dirty="0"/>
              <a:t> </a:t>
            </a:r>
            <a:r>
              <a:rPr lang="en-ZA" sz="2200" dirty="0" smtClean="0"/>
              <a:t>Rare-disease </a:t>
            </a:r>
            <a:r>
              <a:rPr lang="en-ZA" sz="2200" dirty="0"/>
              <a:t>families’ access to medical </a:t>
            </a:r>
            <a:r>
              <a:rPr lang="en-ZA" sz="2200" dirty="0" smtClean="0"/>
              <a:t>research is very problematic.</a:t>
            </a:r>
            <a:r>
              <a:rPr lang="en-ZA" sz="2200" dirty="0"/>
              <a:t> </a:t>
            </a:r>
            <a:r>
              <a:rPr lang="en-ZA" sz="2200" dirty="0" smtClean="0"/>
              <a:t>If these families </a:t>
            </a:r>
            <a:r>
              <a:rPr lang="en-ZA" sz="2200" dirty="0"/>
              <a:t>can’t afford subscription fees </a:t>
            </a:r>
            <a:r>
              <a:rPr lang="en-ZA" sz="2200" dirty="0" smtClean="0"/>
              <a:t>they have </a:t>
            </a:r>
            <a:r>
              <a:rPr lang="en-ZA" sz="2200" dirty="0"/>
              <a:t>to navigate a variety of gatekeeping mechanisms in order to access research that could help them make </a:t>
            </a:r>
            <a:r>
              <a:rPr lang="en-ZA" sz="2200" b="1" dirty="0"/>
              <a:t>critical health decisions</a:t>
            </a:r>
            <a:r>
              <a:rPr lang="en-ZA" sz="2200" dirty="0"/>
              <a:t>.  “Yes, everyone should have rainbows, unicorns, &amp; puppies delivered to their doorstep by volunteers. Y’all keep wishing for that, I’ll keep working on producing the best knowledge and distributing it as best we can.” </a:t>
            </a:r>
            <a:r>
              <a:rPr lang="en-ZA" sz="2200" dirty="0" smtClean="0"/>
              <a:t> Quote by an Elsevier official – later retracted …. </a:t>
            </a:r>
            <a:r>
              <a:rPr lang="en-ZA" sz="2200" dirty="0" smtClean="0">
                <a:hlinkClick r:id="rId3"/>
              </a:rPr>
              <a:t>https</a:t>
            </a:r>
            <a:r>
              <a:rPr lang="en-ZA" sz="2200" dirty="0">
                <a:hlinkClick r:id="rId3"/>
              </a:rPr>
              <a:t>://slate.com/technology/2018/08/who-gets-to-read-the-research-taxpayers-fund.html</a:t>
            </a:r>
            <a:r>
              <a:rPr lang="en-ZA" sz="2200" dirty="0"/>
              <a:t>    </a:t>
            </a:r>
          </a:p>
          <a:p>
            <a:endParaRPr lang="en-ZA" dirty="0"/>
          </a:p>
        </p:txBody>
      </p:sp>
    </p:spTree>
    <p:extLst>
      <p:ext uri="{BB962C8B-B14F-4D97-AF65-F5344CB8AC3E}">
        <p14:creationId xmlns:p14="http://schemas.microsoft.com/office/powerpoint/2010/main" val="40277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33700" y="568345"/>
            <a:ext cx="8770571" cy="946556"/>
          </a:xfrm>
        </p:spPr>
        <p:txBody>
          <a:bodyPr/>
          <a:lstStyle/>
          <a:p>
            <a:r>
              <a:rPr lang="en-ZA" dirty="0" smtClean="0"/>
              <a:t>Advantages</a:t>
            </a:r>
            <a:endParaRPr lang="en-ZA" dirty="0"/>
          </a:p>
        </p:txBody>
      </p:sp>
      <p:sp>
        <p:nvSpPr>
          <p:cNvPr id="8" name="Content Placeholder 7"/>
          <p:cNvSpPr>
            <a:spLocks noGrp="1"/>
          </p:cNvSpPr>
          <p:nvPr>
            <p:ph idx="1"/>
          </p:nvPr>
        </p:nvSpPr>
        <p:spPr>
          <a:xfrm>
            <a:off x="2933700" y="2238233"/>
            <a:ext cx="8770571" cy="4421874"/>
          </a:xfrm>
        </p:spPr>
        <p:txBody>
          <a:bodyPr>
            <a:normAutofit fontScale="85000" lnSpcReduction="10000"/>
          </a:bodyPr>
          <a:lstStyle/>
          <a:p>
            <a:r>
              <a:rPr lang="en-ZA" b="1" dirty="0" smtClean="0"/>
              <a:t>To maximize </a:t>
            </a:r>
            <a:r>
              <a:rPr lang="en-ZA" b="1" dirty="0"/>
              <a:t>the impact of data </a:t>
            </a:r>
            <a:r>
              <a:rPr lang="en-ZA" dirty="0"/>
              <a:t>(or conclusions drawn from </a:t>
            </a:r>
            <a:r>
              <a:rPr lang="en-ZA" dirty="0"/>
              <a:t>it). Scientists base their research on foundations laid by other </a:t>
            </a:r>
            <a:r>
              <a:rPr lang="en-ZA" dirty="0" smtClean="0"/>
              <a:t>scientists, e.g. scientific </a:t>
            </a:r>
            <a:r>
              <a:rPr lang="en-ZA" dirty="0"/>
              <a:t>theories proven by other scientists </a:t>
            </a:r>
            <a:r>
              <a:rPr lang="en-ZA" dirty="0" smtClean="0"/>
              <a:t>and research data collected by other scientists.</a:t>
            </a:r>
          </a:p>
          <a:p>
            <a:r>
              <a:rPr lang="en-ZA" dirty="0" smtClean="0"/>
              <a:t>Sharing </a:t>
            </a:r>
            <a:r>
              <a:rPr lang="en-ZA" dirty="0"/>
              <a:t>data </a:t>
            </a:r>
            <a:r>
              <a:rPr lang="en-ZA" b="1" dirty="0"/>
              <a:t>reduces both the cost </a:t>
            </a:r>
            <a:r>
              <a:rPr lang="en-ZA" dirty="0"/>
              <a:t>of data collection and the overall cost of </a:t>
            </a:r>
            <a:r>
              <a:rPr lang="en-ZA" dirty="0" smtClean="0"/>
              <a:t>research</a:t>
            </a:r>
          </a:p>
          <a:p>
            <a:r>
              <a:rPr lang="en-ZA" dirty="0"/>
              <a:t>The use of common data bases allows scientists to test </a:t>
            </a:r>
            <a:r>
              <a:rPr lang="en-ZA" dirty="0" smtClean="0"/>
              <a:t>and </a:t>
            </a:r>
            <a:r>
              <a:rPr lang="en-ZA" dirty="0"/>
              <a:t>retest their findings against those of other scientists and </a:t>
            </a:r>
            <a:r>
              <a:rPr lang="en-ZA" b="1" dirty="0"/>
              <a:t>promotes progress in science </a:t>
            </a:r>
            <a:r>
              <a:rPr lang="en-ZA" dirty="0">
                <a:hlinkClick r:id="rId2"/>
              </a:rPr>
              <a:t>http://</a:t>
            </a:r>
            <a:r>
              <a:rPr lang="en-ZA" dirty="0" smtClean="0">
                <a:hlinkClick r:id="rId2"/>
              </a:rPr>
              <a:t>sites.nationalacademies.org/cs/groups/pgasite/documents/webpage/pga_053478.pdf</a:t>
            </a:r>
            <a:r>
              <a:rPr lang="en-ZA" dirty="0" smtClean="0"/>
              <a:t> </a:t>
            </a:r>
          </a:p>
          <a:p>
            <a:r>
              <a:rPr lang="en-ZA" dirty="0" smtClean="0"/>
              <a:t>Inform collaboration</a:t>
            </a:r>
          </a:p>
          <a:p>
            <a:r>
              <a:rPr lang="en-ZA" dirty="0" smtClean="0"/>
              <a:t>Provide </a:t>
            </a:r>
            <a:r>
              <a:rPr lang="en-ZA" dirty="0"/>
              <a:t>stronger evidence for </a:t>
            </a:r>
            <a:r>
              <a:rPr lang="en-ZA" dirty="0" smtClean="0"/>
              <a:t>advocacy</a:t>
            </a:r>
          </a:p>
          <a:p>
            <a:r>
              <a:rPr lang="en-ZA" dirty="0" smtClean="0"/>
              <a:t>Increase </a:t>
            </a:r>
            <a:r>
              <a:rPr lang="en-ZA" dirty="0"/>
              <a:t>efficiency of service delivery among a wider audience than just within your </a:t>
            </a:r>
            <a:r>
              <a:rPr lang="en-ZA" dirty="0" smtClean="0"/>
              <a:t>project</a:t>
            </a:r>
          </a:p>
          <a:p>
            <a:r>
              <a:rPr lang="en-ZA" dirty="0" smtClean="0"/>
              <a:t>Play </a:t>
            </a:r>
            <a:r>
              <a:rPr lang="en-ZA" dirty="0"/>
              <a:t>role in decision making within other </a:t>
            </a:r>
            <a:r>
              <a:rPr lang="en-ZA" dirty="0" smtClean="0"/>
              <a:t>projects</a:t>
            </a:r>
          </a:p>
          <a:p>
            <a:r>
              <a:rPr lang="en-ZA" dirty="0"/>
              <a:t>Publishing your data can also allow people who might not have otherwise been well-informed enough about your project, to have a say - for example, those who are reflected in the </a:t>
            </a:r>
            <a:r>
              <a:rPr lang="en-ZA" dirty="0" smtClean="0"/>
              <a:t>data</a:t>
            </a:r>
            <a:endParaRPr lang="en-ZA" dirty="0"/>
          </a:p>
          <a:p>
            <a:endParaRPr lang="en-ZA" dirty="0"/>
          </a:p>
        </p:txBody>
      </p:sp>
    </p:spTree>
    <p:extLst>
      <p:ext uri="{BB962C8B-B14F-4D97-AF65-F5344CB8AC3E}">
        <p14:creationId xmlns:p14="http://schemas.microsoft.com/office/powerpoint/2010/main" val="45898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3700" y="568345"/>
            <a:ext cx="8770571" cy="973852"/>
          </a:xfrm>
        </p:spPr>
        <p:txBody>
          <a:bodyPr/>
          <a:lstStyle/>
          <a:p>
            <a:r>
              <a:rPr lang="en-ZA" dirty="0" smtClean="0"/>
              <a:t>Disadvantages</a:t>
            </a:r>
            <a:endParaRPr lang="en-ZA" dirty="0"/>
          </a:p>
        </p:txBody>
      </p:sp>
      <p:sp>
        <p:nvSpPr>
          <p:cNvPr id="4" name="Content Placeholder 3"/>
          <p:cNvSpPr>
            <a:spLocks noGrp="1"/>
          </p:cNvSpPr>
          <p:nvPr>
            <p:ph idx="1"/>
          </p:nvPr>
        </p:nvSpPr>
        <p:spPr>
          <a:xfrm>
            <a:off x="2933700" y="2210936"/>
            <a:ext cx="8770571" cy="4647063"/>
          </a:xfrm>
        </p:spPr>
        <p:txBody>
          <a:bodyPr>
            <a:normAutofit fontScale="92500" lnSpcReduction="10000"/>
          </a:bodyPr>
          <a:lstStyle/>
          <a:p>
            <a:r>
              <a:rPr lang="en-ZA" sz="2200" dirty="0"/>
              <a:t>Once data is published, it’s </a:t>
            </a:r>
            <a:r>
              <a:rPr lang="en-ZA" sz="2200" b="1" dirty="0"/>
              <a:t>impossible to anticipate </a:t>
            </a:r>
            <a:r>
              <a:rPr lang="en-ZA" sz="2200" dirty="0"/>
              <a:t>how it might be shared further, and once it’s out in the open, there’s no telling how it will be adopted, re-purposed and re-used for any number of </a:t>
            </a:r>
            <a:r>
              <a:rPr lang="en-ZA" sz="2200" dirty="0" smtClean="0"/>
              <a:t>purposes</a:t>
            </a:r>
          </a:p>
          <a:p>
            <a:r>
              <a:rPr lang="en-ZA" sz="2200" b="1" dirty="0" smtClean="0"/>
              <a:t>Ethical and practical </a:t>
            </a:r>
            <a:r>
              <a:rPr lang="en-ZA" sz="2200" dirty="0" smtClean="0"/>
              <a:t>implications, e.g. a group of people could be identified in spite of anonymising personal information</a:t>
            </a:r>
          </a:p>
          <a:p>
            <a:r>
              <a:rPr lang="en-ZA" sz="2200" dirty="0" smtClean="0"/>
              <a:t>Participants </a:t>
            </a:r>
            <a:r>
              <a:rPr lang="en-ZA" sz="2200" dirty="0"/>
              <a:t>seeing that their data is used in a way they don’t agree with, or that puts them in </a:t>
            </a:r>
            <a:r>
              <a:rPr lang="en-ZA" sz="2200" dirty="0" smtClean="0"/>
              <a:t>danger</a:t>
            </a:r>
          </a:p>
          <a:p>
            <a:r>
              <a:rPr lang="en-ZA" sz="2200" dirty="0" smtClean="0"/>
              <a:t>Researchers should </a:t>
            </a:r>
            <a:r>
              <a:rPr lang="en-ZA" sz="2200" dirty="0"/>
              <a:t>carefully consider the implications of </a:t>
            </a:r>
            <a:r>
              <a:rPr lang="en-ZA" sz="2200" dirty="0" smtClean="0"/>
              <a:t>sharing, </a:t>
            </a:r>
            <a:r>
              <a:rPr lang="en-ZA" sz="2200" dirty="0"/>
              <a:t>whether to share at all, and the licensing conditions or terms and tools that you can use to reduce the risk of harm, while still permitting beneficial </a:t>
            </a:r>
            <a:r>
              <a:rPr lang="en-ZA" sz="2200" dirty="0" smtClean="0"/>
              <a:t>outcomes </a:t>
            </a:r>
            <a:r>
              <a:rPr lang="en-ZA" sz="2200" u="sng" dirty="0" smtClean="0">
                <a:hlinkClick r:id="rId2"/>
              </a:rPr>
              <a:t>https</a:t>
            </a:r>
            <a:r>
              <a:rPr lang="en-ZA" sz="2200" u="sng" dirty="0">
                <a:hlinkClick r:id="rId2"/>
              </a:rPr>
              <a:t>://responsibledata.io/resources/handbook/chapters/chapter-02c-sharing-data.html</a:t>
            </a:r>
            <a:r>
              <a:rPr lang="en-ZA" sz="2200" dirty="0"/>
              <a:t> </a:t>
            </a:r>
          </a:p>
          <a:p>
            <a:pPr marL="0" indent="0">
              <a:buNone/>
            </a:pPr>
            <a:r>
              <a:rPr lang="en-ZA" dirty="0"/>
              <a:t> </a:t>
            </a:r>
          </a:p>
          <a:p>
            <a:endParaRPr lang="en-ZA" dirty="0"/>
          </a:p>
        </p:txBody>
      </p:sp>
    </p:spTree>
    <p:extLst>
      <p:ext uri="{BB962C8B-B14F-4D97-AF65-F5344CB8AC3E}">
        <p14:creationId xmlns:p14="http://schemas.microsoft.com/office/powerpoint/2010/main" val="2243004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59307"/>
            <a:ext cx="8770571" cy="1869754"/>
          </a:xfrm>
        </p:spPr>
        <p:txBody>
          <a:bodyPr>
            <a:normAutofit fontScale="90000"/>
          </a:bodyPr>
          <a:lstStyle/>
          <a:p>
            <a:r>
              <a:rPr lang="en-ZA" dirty="0"/>
              <a:t>AI to the rescue of open research </a:t>
            </a:r>
            <a:r>
              <a:rPr lang="en-ZA" dirty="0" smtClean="0"/>
              <a:t>articles, and perhaps open research data at a later stage?</a:t>
            </a:r>
            <a:endParaRPr lang="en-ZA" dirty="0"/>
          </a:p>
        </p:txBody>
      </p:sp>
      <p:sp>
        <p:nvSpPr>
          <p:cNvPr id="3" name="Content Placeholder 2"/>
          <p:cNvSpPr>
            <a:spLocks noGrp="1"/>
          </p:cNvSpPr>
          <p:nvPr>
            <p:ph idx="1"/>
          </p:nvPr>
        </p:nvSpPr>
        <p:spPr>
          <a:xfrm>
            <a:off x="2933700" y="2224585"/>
            <a:ext cx="8770571" cy="4462818"/>
          </a:xfrm>
        </p:spPr>
        <p:txBody>
          <a:bodyPr>
            <a:normAutofit fontScale="92500" lnSpcReduction="10000"/>
          </a:bodyPr>
          <a:lstStyle/>
          <a:p>
            <a:r>
              <a:rPr lang="en-ZA" dirty="0" smtClean="0"/>
              <a:t>Researchers who are busy with specialised research sometimes query the open access movement as they are of the opinion that few people will understand their work</a:t>
            </a:r>
          </a:p>
          <a:p>
            <a:r>
              <a:rPr lang="en-ZA" dirty="0" err="1" smtClean="0"/>
              <a:t>Impactstory</a:t>
            </a:r>
            <a:r>
              <a:rPr lang="en-ZA" dirty="0" smtClean="0"/>
              <a:t> to the rescue - Get </a:t>
            </a:r>
            <a:r>
              <a:rPr lang="en-ZA" dirty="0"/>
              <a:t>The </a:t>
            </a:r>
            <a:r>
              <a:rPr lang="en-ZA" dirty="0" smtClean="0"/>
              <a:t>Research:  </a:t>
            </a:r>
            <a:r>
              <a:rPr lang="en-ZA" dirty="0" err="1" smtClean="0"/>
              <a:t>Impactstory</a:t>
            </a:r>
            <a:r>
              <a:rPr lang="en-ZA" dirty="0" smtClean="0"/>
              <a:t> announces </a:t>
            </a:r>
            <a:r>
              <a:rPr lang="en-ZA" dirty="0"/>
              <a:t>a </a:t>
            </a:r>
            <a:r>
              <a:rPr lang="en-ZA" dirty="0" smtClean="0"/>
              <a:t>new </a:t>
            </a:r>
            <a:r>
              <a:rPr lang="en-ZA" dirty="0"/>
              <a:t>Science-Finding </a:t>
            </a:r>
            <a:r>
              <a:rPr lang="en-ZA" dirty="0" smtClean="0"/>
              <a:t>tool </a:t>
            </a:r>
            <a:r>
              <a:rPr lang="en-ZA" dirty="0"/>
              <a:t>for the </a:t>
            </a:r>
            <a:r>
              <a:rPr lang="en-ZA" b="1" dirty="0" smtClean="0"/>
              <a:t>general </a:t>
            </a:r>
            <a:r>
              <a:rPr lang="en-ZA" b="1" dirty="0"/>
              <a:t>public </a:t>
            </a:r>
            <a:r>
              <a:rPr lang="en-ZA" dirty="0" smtClean="0"/>
              <a:t>(</a:t>
            </a:r>
            <a:r>
              <a:rPr lang="en-ZA" dirty="0">
                <a:hlinkClick r:id="rId2"/>
              </a:rPr>
              <a:t>https://gettheresearch.org</a:t>
            </a:r>
            <a:r>
              <a:rPr lang="en-ZA" dirty="0" smtClean="0"/>
              <a:t>)  </a:t>
            </a:r>
          </a:p>
          <a:p>
            <a:r>
              <a:rPr lang="en-ZA" dirty="0" smtClean="0"/>
              <a:t>It is aimed </a:t>
            </a:r>
            <a:r>
              <a:rPr lang="en-ZA" dirty="0"/>
              <a:t>at serving the general public rather than an audience of scholars and specialists, </a:t>
            </a:r>
            <a:r>
              <a:rPr lang="en-ZA" dirty="0" smtClean="0"/>
              <a:t>and it </a:t>
            </a:r>
            <a:r>
              <a:rPr lang="en-ZA" dirty="0"/>
              <a:t>promises to provide a new level of accessibility </a:t>
            </a:r>
            <a:r>
              <a:rPr lang="en-ZA" dirty="0" smtClean="0"/>
              <a:t>to </a:t>
            </a:r>
            <a:r>
              <a:rPr lang="en-ZA" dirty="0"/>
              <a:t>published scholarship. </a:t>
            </a:r>
            <a:endParaRPr lang="en-ZA" dirty="0" smtClean="0"/>
          </a:p>
          <a:p>
            <a:r>
              <a:rPr lang="en-ZA" dirty="0" smtClean="0"/>
              <a:t>It will </a:t>
            </a:r>
            <a:r>
              <a:rPr lang="en-ZA" dirty="0"/>
              <a:t>be built on the 20 million open access articles in the </a:t>
            </a:r>
            <a:r>
              <a:rPr lang="en-ZA" dirty="0" err="1"/>
              <a:t>Unpaywall</a:t>
            </a:r>
            <a:r>
              <a:rPr lang="en-ZA" dirty="0"/>
              <a:t> (http://unpaywall.org) index, and feature AI-powered tools that help make the </a:t>
            </a:r>
            <a:r>
              <a:rPr lang="en-ZA" b="1" dirty="0"/>
              <a:t>content and context </a:t>
            </a:r>
            <a:r>
              <a:rPr lang="en-ZA" dirty="0"/>
              <a:t>of scholarly articles more clear to readers. </a:t>
            </a:r>
            <a:r>
              <a:rPr lang="en-ZA" dirty="0">
                <a:hlinkClick r:id="rId3"/>
              </a:rPr>
              <a:t>https://scholarlykitchen.sspnet.org/2018/11/12/get-the-research-impactstory-announces-a-new-science-finding-tool-for-the-general-public</a:t>
            </a:r>
            <a:r>
              <a:rPr lang="en-ZA" dirty="0" smtClean="0">
                <a:hlinkClick r:id="rId3"/>
              </a:rPr>
              <a:t>/</a:t>
            </a:r>
            <a:r>
              <a:rPr lang="en-ZA" dirty="0" smtClean="0"/>
              <a:t> </a:t>
            </a:r>
            <a:endParaRPr lang="en-ZA" dirty="0"/>
          </a:p>
        </p:txBody>
      </p:sp>
    </p:spTree>
    <p:extLst>
      <p:ext uri="{BB962C8B-B14F-4D97-AF65-F5344CB8AC3E}">
        <p14:creationId xmlns:p14="http://schemas.microsoft.com/office/powerpoint/2010/main" val="3213571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 conclusion</a:t>
            </a:r>
            <a:endParaRPr lang="en-ZA" dirty="0"/>
          </a:p>
        </p:txBody>
      </p:sp>
      <p:sp>
        <p:nvSpPr>
          <p:cNvPr id="3" name="Content Placeholder 2"/>
          <p:cNvSpPr>
            <a:spLocks noGrp="1"/>
          </p:cNvSpPr>
          <p:nvPr>
            <p:ph idx="1"/>
          </p:nvPr>
        </p:nvSpPr>
        <p:spPr>
          <a:xfrm>
            <a:off x="2933700" y="2210937"/>
            <a:ext cx="8770571" cy="3878967"/>
          </a:xfrm>
        </p:spPr>
        <p:txBody>
          <a:bodyPr>
            <a:normAutofit/>
          </a:bodyPr>
          <a:lstStyle/>
          <a:p>
            <a:pPr marL="0" indent="0">
              <a:buNone/>
            </a:pPr>
            <a:r>
              <a:rPr lang="en-ZA" sz="2800" dirty="0" smtClean="0"/>
              <a:t>Sharing </a:t>
            </a:r>
            <a:r>
              <a:rPr lang="en-ZA" sz="2800" dirty="0"/>
              <a:t>of data is highly dependent on the </a:t>
            </a:r>
            <a:r>
              <a:rPr lang="en-ZA" sz="2800" b="1" dirty="0"/>
              <a:t>type of research</a:t>
            </a:r>
            <a:r>
              <a:rPr lang="en-ZA" sz="2800" dirty="0"/>
              <a:t>, the </a:t>
            </a:r>
            <a:r>
              <a:rPr lang="en-ZA" sz="2800" b="1" dirty="0"/>
              <a:t>type of data </a:t>
            </a:r>
            <a:r>
              <a:rPr lang="en-ZA" sz="2800" dirty="0"/>
              <a:t>and most importantly, the </a:t>
            </a:r>
            <a:r>
              <a:rPr lang="en-ZA" sz="2800" b="1" dirty="0"/>
              <a:t>requirements of the funder </a:t>
            </a:r>
            <a:r>
              <a:rPr lang="en-ZA" sz="2800" dirty="0"/>
              <a:t>for that specific research. Open data / Open Science should not be cast in stone, but should be implemented with great care in order not to </a:t>
            </a:r>
            <a:r>
              <a:rPr lang="en-ZA" sz="2800" dirty="0" smtClean="0"/>
              <a:t>damage </a:t>
            </a:r>
            <a:r>
              <a:rPr lang="en-ZA" sz="2800" dirty="0" smtClean="0"/>
              <a:t>the scientific enterprise</a:t>
            </a:r>
            <a:endParaRPr lang="en-ZA" sz="2800" dirty="0"/>
          </a:p>
        </p:txBody>
      </p:sp>
    </p:spTree>
    <p:extLst>
      <p:ext uri="{BB962C8B-B14F-4D97-AF65-F5344CB8AC3E}">
        <p14:creationId xmlns:p14="http://schemas.microsoft.com/office/powerpoint/2010/main" val="157226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030A6-C3DA-4547-935A-4F3F17F279B0}"/>
              </a:ext>
            </a:extLst>
          </p:cNvPr>
          <p:cNvSpPr>
            <a:spLocks noGrp="1"/>
          </p:cNvSpPr>
          <p:nvPr>
            <p:ph type="title"/>
          </p:nvPr>
        </p:nvSpPr>
        <p:spPr/>
        <p:txBody>
          <a:bodyPr/>
          <a:lstStyle/>
          <a:p>
            <a:r>
              <a:rPr lang="en-ZA" dirty="0"/>
              <a:t>Content</a:t>
            </a:r>
          </a:p>
        </p:txBody>
      </p:sp>
      <p:sp>
        <p:nvSpPr>
          <p:cNvPr id="3" name="Content Placeholder 2">
            <a:extLst>
              <a:ext uri="{FF2B5EF4-FFF2-40B4-BE49-F238E27FC236}">
                <a16:creationId xmlns="" xmlns:a16="http://schemas.microsoft.com/office/drawing/2014/main" id="{1567A428-8C10-497E-BE95-BB05540FA824}"/>
              </a:ext>
            </a:extLst>
          </p:cNvPr>
          <p:cNvSpPr>
            <a:spLocks noGrp="1"/>
          </p:cNvSpPr>
          <p:nvPr>
            <p:ph idx="1"/>
          </p:nvPr>
        </p:nvSpPr>
        <p:spPr>
          <a:xfrm>
            <a:off x="2933700" y="2211572"/>
            <a:ext cx="8770571" cy="4434888"/>
          </a:xfrm>
        </p:spPr>
        <p:txBody>
          <a:bodyPr/>
          <a:lstStyle/>
          <a:p>
            <a:r>
              <a:rPr lang="en-ZA" dirty="0"/>
              <a:t>Physical characteristics of research data before it can be shared</a:t>
            </a:r>
          </a:p>
          <a:p>
            <a:r>
              <a:rPr lang="en-ZA" dirty="0"/>
              <a:t>Modes of data sharing</a:t>
            </a:r>
          </a:p>
          <a:p>
            <a:r>
              <a:rPr lang="en-ZA" dirty="0"/>
              <a:t>Case study: public humiliation in the name of Open Science</a:t>
            </a:r>
          </a:p>
          <a:p>
            <a:r>
              <a:rPr lang="en-ZA" dirty="0"/>
              <a:t>Advantages and disadvantages of sharing research data</a:t>
            </a:r>
          </a:p>
          <a:p>
            <a:r>
              <a:rPr lang="en-ZA" dirty="0"/>
              <a:t>AI to the rescue of open research articles?</a:t>
            </a:r>
          </a:p>
          <a:p>
            <a:r>
              <a:rPr lang="en-ZA" dirty="0"/>
              <a:t>In conclusion</a:t>
            </a:r>
          </a:p>
        </p:txBody>
      </p:sp>
    </p:spTree>
    <p:extLst>
      <p:ext uri="{BB962C8B-B14F-4D97-AF65-F5344CB8AC3E}">
        <p14:creationId xmlns:p14="http://schemas.microsoft.com/office/powerpoint/2010/main" val="308831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F97423-3C20-4DD4-A3EA-8BA4DECD700D}"/>
              </a:ext>
            </a:extLst>
          </p:cNvPr>
          <p:cNvSpPr>
            <a:spLocks noGrp="1"/>
          </p:cNvSpPr>
          <p:nvPr>
            <p:ph type="title"/>
          </p:nvPr>
        </p:nvSpPr>
        <p:spPr/>
        <p:txBody>
          <a:bodyPr>
            <a:normAutofit/>
          </a:bodyPr>
          <a:lstStyle/>
          <a:p>
            <a:r>
              <a:rPr lang="en-ZA" dirty="0"/>
              <a:t>Characteristics of research data before it can be shared</a:t>
            </a:r>
          </a:p>
        </p:txBody>
      </p:sp>
      <p:sp>
        <p:nvSpPr>
          <p:cNvPr id="3" name="Content Placeholder 2">
            <a:extLst>
              <a:ext uri="{FF2B5EF4-FFF2-40B4-BE49-F238E27FC236}">
                <a16:creationId xmlns="" xmlns:a16="http://schemas.microsoft.com/office/drawing/2014/main" id="{A1F23221-555A-4B86-B5F8-B3F4DF4A6DC4}"/>
              </a:ext>
            </a:extLst>
          </p:cNvPr>
          <p:cNvSpPr>
            <a:spLocks noGrp="1"/>
          </p:cNvSpPr>
          <p:nvPr>
            <p:ph idx="1"/>
          </p:nvPr>
        </p:nvSpPr>
        <p:spPr>
          <a:xfrm>
            <a:off x="2933700" y="2197290"/>
            <a:ext cx="8770571" cy="4531056"/>
          </a:xfrm>
        </p:spPr>
        <p:txBody>
          <a:bodyPr/>
          <a:lstStyle/>
          <a:p>
            <a:pPr lvl="0"/>
            <a:r>
              <a:rPr lang="en-ZA" dirty="0"/>
              <a:t>Not all research data are digitally born</a:t>
            </a:r>
          </a:p>
          <a:p>
            <a:pPr lvl="0"/>
            <a:r>
              <a:rPr lang="en-ZA" dirty="0"/>
              <a:t>Research data must be </a:t>
            </a:r>
            <a:r>
              <a:rPr lang="en-ZA" b="1" dirty="0"/>
              <a:t>digita</a:t>
            </a:r>
            <a:r>
              <a:rPr lang="en-ZA" dirty="0"/>
              <a:t>l in order to be able to preserve &amp; share it (this is often not the case)</a:t>
            </a:r>
          </a:p>
          <a:p>
            <a:pPr lvl="0"/>
            <a:r>
              <a:rPr lang="en-ZA" dirty="0"/>
              <a:t>Research data must be </a:t>
            </a:r>
            <a:r>
              <a:rPr lang="en-ZA" b="1" dirty="0"/>
              <a:t>uploaded</a:t>
            </a:r>
            <a:r>
              <a:rPr lang="en-ZA" dirty="0"/>
              <a:t> to a digital system / database / repository to make general sharing possible</a:t>
            </a:r>
          </a:p>
          <a:p>
            <a:pPr lvl="0"/>
            <a:r>
              <a:rPr lang="en-ZA" dirty="0"/>
              <a:t>Research data must be packaged in a</a:t>
            </a:r>
            <a:r>
              <a:rPr lang="en-ZA" b="1" dirty="0"/>
              <a:t> format </a:t>
            </a:r>
            <a:r>
              <a:rPr lang="en-ZA" dirty="0"/>
              <a:t>for ease of download and use (meta-data; provenance)</a:t>
            </a:r>
          </a:p>
          <a:p>
            <a:r>
              <a:rPr lang="en-ZA" b="1" dirty="0"/>
              <a:t>Analysis software programmes </a:t>
            </a:r>
            <a:r>
              <a:rPr lang="en-ZA" dirty="0"/>
              <a:t>should be provided with  the research data (with instructions) </a:t>
            </a:r>
          </a:p>
        </p:txBody>
      </p:sp>
    </p:spTree>
    <p:extLst>
      <p:ext uri="{BB962C8B-B14F-4D97-AF65-F5344CB8AC3E}">
        <p14:creationId xmlns:p14="http://schemas.microsoft.com/office/powerpoint/2010/main" val="2995697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5F2D3C8-E766-4A44-8F42-8F08769DB8E5}"/>
              </a:ext>
            </a:extLst>
          </p:cNvPr>
          <p:cNvPicPr>
            <a:picLocks noChangeAspect="1"/>
          </p:cNvPicPr>
          <p:nvPr/>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 xmlns:a16="http://schemas.microsoft.com/office/drawing/2014/main" id="{669954B2-289D-4D16-8EAB-AFAFBF0B1EA5}"/>
              </a:ext>
            </a:extLst>
          </p:cNvPr>
          <p:cNvSpPr/>
          <p:nvPr/>
        </p:nvSpPr>
        <p:spPr>
          <a:xfrm>
            <a:off x="7374271" y="5968484"/>
            <a:ext cx="4870629" cy="369332"/>
          </a:xfrm>
          <a:prstGeom prst="rect">
            <a:avLst/>
          </a:prstGeom>
        </p:spPr>
        <p:txBody>
          <a:bodyPr wrap="none">
            <a:spAutoFit/>
          </a:bodyPr>
          <a:lstStyle/>
          <a:p>
            <a:r>
              <a:rPr lang="en-ZA" dirty="0">
                <a:solidFill>
                  <a:schemeClr val="accent2">
                    <a:lumMod val="20000"/>
                    <a:lumOff val="80000"/>
                  </a:schemeClr>
                </a:solidFill>
                <a:hlinkClick r:id="rId3"/>
              </a:rPr>
              <a:t>https://www.youtube.com/watch?v=N2zK3sAtr-4</a:t>
            </a:r>
            <a:r>
              <a:rPr lang="en-ZA" dirty="0">
                <a:solidFill>
                  <a:schemeClr val="accent2">
                    <a:lumMod val="20000"/>
                    <a:lumOff val="80000"/>
                  </a:schemeClr>
                </a:solidFill>
              </a:rPr>
              <a:t> </a:t>
            </a:r>
          </a:p>
        </p:txBody>
      </p:sp>
    </p:spTree>
    <p:extLst>
      <p:ext uri="{BB962C8B-B14F-4D97-AF65-F5344CB8AC3E}">
        <p14:creationId xmlns:p14="http://schemas.microsoft.com/office/powerpoint/2010/main" val="50593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30F82B7-AFD1-42CF-BCC9-21364C3381A7}"/>
              </a:ext>
            </a:extLst>
          </p:cNvPr>
          <p:cNvSpPr>
            <a:spLocks noGrp="1"/>
          </p:cNvSpPr>
          <p:nvPr>
            <p:ph type="title"/>
          </p:nvPr>
        </p:nvSpPr>
        <p:spPr>
          <a:xfrm>
            <a:off x="2933700" y="568345"/>
            <a:ext cx="8770571" cy="1165205"/>
          </a:xfrm>
        </p:spPr>
        <p:txBody>
          <a:bodyPr/>
          <a:lstStyle/>
          <a:p>
            <a:r>
              <a:rPr lang="en-ZA" dirty="0"/>
              <a:t>Modes of data sharing</a:t>
            </a:r>
          </a:p>
        </p:txBody>
      </p:sp>
      <p:sp>
        <p:nvSpPr>
          <p:cNvPr id="4" name="Content Placeholder 3">
            <a:extLst>
              <a:ext uri="{FF2B5EF4-FFF2-40B4-BE49-F238E27FC236}">
                <a16:creationId xmlns="" xmlns:a16="http://schemas.microsoft.com/office/drawing/2014/main" id="{318AF1B5-46B9-4F8E-9AF7-2101BF9D1664}"/>
              </a:ext>
            </a:extLst>
          </p:cNvPr>
          <p:cNvSpPr>
            <a:spLocks noGrp="1"/>
          </p:cNvSpPr>
          <p:nvPr>
            <p:ph idx="1"/>
          </p:nvPr>
        </p:nvSpPr>
        <p:spPr>
          <a:xfrm>
            <a:off x="2933700" y="2197289"/>
            <a:ext cx="8770571" cy="4476465"/>
          </a:xfrm>
        </p:spPr>
        <p:txBody>
          <a:bodyPr/>
          <a:lstStyle/>
          <a:p>
            <a:r>
              <a:rPr lang="en-ZA" sz="2400" dirty="0"/>
              <a:t>Once data is collected and analysed, it </a:t>
            </a:r>
            <a:r>
              <a:rPr lang="en-ZA" sz="2400" dirty="0">
                <a:solidFill>
                  <a:srgbClr val="FF0000"/>
                </a:solidFill>
              </a:rPr>
              <a:t>can</a:t>
            </a:r>
            <a:r>
              <a:rPr lang="en-ZA" sz="2400" dirty="0"/>
              <a:t> be released in a variety of ways:</a:t>
            </a:r>
          </a:p>
          <a:p>
            <a:pPr lvl="1"/>
            <a:r>
              <a:rPr lang="en-ZA" sz="2000" dirty="0"/>
              <a:t> </a:t>
            </a:r>
            <a:r>
              <a:rPr lang="en-ZA" sz="2000" b="1" dirty="0"/>
              <a:t>closed networks </a:t>
            </a:r>
            <a:r>
              <a:rPr lang="en-ZA" sz="2000" dirty="0"/>
              <a:t>within an organisation or </a:t>
            </a:r>
            <a:r>
              <a:rPr lang="en-ZA" sz="2000" dirty="0" smtClean="0"/>
              <a:t>project</a:t>
            </a:r>
            <a:endParaRPr lang="en-ZA" sz="2000" dirty="0"/>
          </a:p>
          <a:p>
            <a:pPr lvl="1"/>
            <a:r>
              <a:rPr lang="en-ZA" sz="2000" dirty="0"/>
              <a:t>to researchers working on the </a:t>
            </a:r>
            <a:r>
              <a:rPr lang="en-ZA" sz="2000" b="1" dirty="0"/>
              <a:t>same </a:t>
            </a:r>
            <a:r>
              <a:rPr lang="en-ZA" sz="2000" b="1" dirty="0" smtClean="0"/>
              <a:t>topic</a:t>
            </a:r>
            <a:r>
              <a:rPr lang="en-ZA" sz="2000" dirty="0"/>
              <a:t> </a:t>
            </a:r>
            <a:r>
              <a:rPr lang="en-ZA" sz="2000" dirty="0" smtClean="0"/>
              <a:t>(‘invisible colleges’)</a:t>
            </a:r>
            <a:endParaRPr lang="en-ZA" sz="2000" dirty="0"/>
          </a:p>
          <a:p>
            <a:pPr lvl="1"/>
            <a:r>
              <a:rPr lang="en-ZA" sz="2000" dirty="0"/>
              <a:t>to platform-dependent sharing between peer </a:t>
            </a:r>
            <a:r>
              <a:rPr lang="en-ZA" sz="2000" dirty="0" smtClean="0"/>
              <a:t>organisations</a:t>
            </a:r>
            <a:endParaRPr lang="en-ZA" sz="2000" dirty="0"/>
          </a:p>
          <a:p>
            <a:pPr lvl="1"/>
            <a:r>
              <a:rPr lang="en-ZA" sz="2000" dirty="0"/>
              <a:t>to publishing with closed </a:t>
            </a:r>
            <a:r>
              <a:rPr lang="en-ZA" sz="2000" dirty="0" smtClean="0"/>
              <a:t>licenses</a:t>
            </a:r>
            <a:endParaRPr lang="en-ZA" sz="2000" dirty="0"/>
          </a:p>
          <a:p>
            <a:pPr lvl="1"/>
            <a:r>
              <a:rPr lang="en-ZA" sz="2000" dirty="0"/>
              <a:t>to publishing openly but with </a:t>
            </a:r>
            <a:r>
              <a:rPr lang="en-ZA" sz="2000" dirty="0" smtClean="0"/>
              <a:t>permission</a:t>
            </a:r>
            <a:endParaRPr lang="en-ZA" sz="2000" dirty="0"/>
          </a:p>
          <a:p>
            <a:pPr lvl="1"/>
            <a:r>
              <a:rPr lang="en-ZA" sz="2000" dirty="0"/>
              <a:t>to publishing with </a:t>
            </a:r>
            <a:r>
              <a:rPr lang="en-ZA" sz="2000" b="1" dirty="0"/>
              <a:t>fully open </a:t>
            </a:r>
            <a:r>
              <a:rPr lang="en-ZA" sz="2000" b="1" dirty="0" smtClean="0"/>
              <a:t>licenses</a:t>
            </a:r>
            <a:endParaRPr lang="en-ZA" sz="2000" b="1" dirty="0"/>
          </a:p>
          <a:p>
            <a:endParaRPr lang="en-ZA" dirty="0"/>
          </a:p>
        </p:txBody>
      </p:sp>
    </p:spTree>
    <p:extLst>
      <p:ext uri="{BB962C8B-B14F-4D97-AF65-F5344CB8AC3E}">
        <p14:creationId xmlns:p14="http://schemas.microsoft.com/office/powerpoint/2010/main" val="341475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8C164-5BBF-4729-8EA3-3D000A47C2B8}"/>
              </a:ext>
            </a:extLst>
          </p:cNvPr>
          <p:cNvSpPr>
            <a:spLocks noGrp="1"/>
          </p:cNvSpPr>
          <p:nvPr>
            <p:ph type="title"/>
          </p:nvPr>
        </p:nvSpPr>
        <p:spPr/>
        <p:txBody>
          <a:bodyPr>
            <a:normAutofit fontScale="90000"/>
          </a:bodyPr>
          <a:lstStyle/>
          <a:p>
            <a:r>
              <a:rPr lang="en-ZA" dirty="0"/>
              <a:t>Case study: public humiliation in the name of Open Science</a:t>
            </a:r>
            <a:br>
              <a:rPr lang="en-ZA" dirty="0"/>
            </a:br>
            <a:endParaRPr lang="en-ZA" dirty="0"/>
          </a:p>
        </p:txBody>
      </p:sp>
      <p:sp>
        <p:nvSpPr>
          <p:cNvPr id="3" name="Content Placeholder 2">
            <a:extLst>
              <a:ext uri="{FF2B5EF4-FFF2-40B4-BE49-F238E27FC236}">
                <a16:creationId xmlns="" xmlns:a16="http://schemas.microsoft.com/office/drawing/2014/main" id="{BB2DB16F-D5A8-4A95-A04D-84B4637BCC41}"/>
              </a:ext>
            </a:extLst>
          </p:cNvPr>
          <p:cNvSpPr>
            <a:spLocks noGrp="1"/>
          </p:cNvSpPr>
          <p:nvPr>
            <p:ph idx="1"/>
          </p:nvPr>
        </p:nvSpPr>
        <p:spPr>
          <a:xfrm>
            <a:off x="2933700" y="2169993"/>
            <a:ext cx="8770571" cy="4408227"/>
          </a:xfrm>
        </p:spPr>
        <p:txBody>
          <a:bodyPr>
            <a:normAutofit/>
          </a:bodyPr>
          <a:lstStyle/>
          <a:p>
            <a:r>
              <a:rPr lang="en-ZA" dirty="0"/>
              <a:t>How freely should scientists share their data – a case study by Daniel Barron on August 13, 2018 </a:t>
            </a:r>
            <a:r>
              <a:rPr lang="en-ZA" dirty="0">
                <a:hlinkClick r:id="rId2"/>
              </a:rPr>
              <a:t>https://www.natureindex.com/news-blog/how-freely-should-scientists-share-their-data</a:t>
            </a:r>
            <a:endParaRPr lang="en-ZA" dirty="0"/>
          </a:p>
          <a:p>
            <a:r>
              <a:rPr lang="en-ZA" b="1" dirty="0"/>
              <a:t>Jack Gallant is a cognitive neuroscientist </a:t>
            </a:r>
            <a:r>
              <a:rPr lang="en-ZA" dirty="0"/>
              <a:t>at the University of California, Berkeley</a:t>
            </a:r>
          </a:p>
          <a:p>
            <a:r>
              <a:rPr lang="en-ZA" dirty="0"/>
              <a:t>In 2011 he showed that he could—based only on measures of brain activity—actually </a:t>
            </a:r>
            <a:r>
              <a:rPr lang="en-ZA" b="1" dirty="0"/>
              <a:t>reconstruct images of movies </a:t>
            </a:r>
            <a:r>
              <a:rPr lang="en-ZA" dirty="0"/>
              <a:t>people were watching</a:t>
            </a:r>
          </a:p>
          <a:p>
            <a:r>
              <a:rPr lang="en-ZA" dirty="0"/>
              <a:t> In 2016 he showed what</a:t>
            </a:r>
            <a:r>
              <a:rPr lang="en-ZA" b="1" dirty="0"/>
              <a:t> listening </a:t>
            </a:r>
            <a:r>
              <a:rPr lang="en-ZA" dirty="0"/>
              <a:t>to the Moth podcast does to our brains. His analysis of the Moth podcast was published in </a:t>
            </a:r>
            <a:r>
              <a:rPr lang="en-ZA" dirty="0">
                <a:solidFill>
                  <a:srgbClr val="FF0000"/>
                </a:solidFill>
              </a:rPr>
              <a:t>Nature</a:t>
            </a:r>
            <a:r>
              <a:rPr lang="en-ZA" dirty="0"/>
              <a:t> </a:t>
            </a:r>
            <a:r>
              <a:rPr lang="en-ZA" dirty="0" smtClean="0"/>
              <a:t>(</a:t>
            </a:r>
            <a:r>
              <a:rPr lang="en-ZA" dirty="0"/>
              <a:t>Moth podcast – true stories told live)</a:t>
            </a:r>
          </a:p>
          <a:p>
            <a:endParaRPr lang="en-ZA" dirty="0"/>
          </a:p>
        </p:txBody>
      </p:sp>
    </p:spTree>
    <p:extLst>
      <p:ext uri="{BB962C8B-B14F-4D97-AF65-F5344CB8AC3E}">
        <p14:creationId xmlns:p14="http://schemas.microsoft.com/office/powerpoint/2010/main" val="898021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8C7BE3F-2A54-4677-B1AE-14581AD2F128}"/>
              </a:ext>
            </a:extLst>
          </p:cNvPr>
          <p:cNvPicPr>
            <a:picLocks noChangeAspect="1"/>
          </p:cNvPicPr>
          <p:nvPr/>
        </p:nvPicPr>
        <p:blipFill>
          <a:blip r:embed="rId2"/>
          <a:stretch>
            <a:fillRect/>
          </a:stretch>
        </p:blipFill>
        <p:spPr>
          <a:xfrm>
            <a:off x="76200" y="0"/>
            <a:ext cx="12115800" cy="6858000"/>
          </a:xfrm>
          <a:prstGeom prst="rect">
            <a:avLst/>
          </a:prstGeom>
        </p:spPr>
      </p:pic>
      <p:sp>
        <p:nvSpPr>
          <p:cNvPr id="3" name="Rectangle 2">
            <a:extLst>
              <a:ext uri="{FF2B5EF4-FFF2-40B4-BE49-F238E27FC236}">
                <a16:creationId xmlns="" xmlns:a16="http://schemas.microsoft.com/office/drawing/2014/main" id="{4BF1A469-35DE-4A69-9724-0643C05677AE}"/>
              </a:ext>
            </a:extLst>
          </p:cNvPr>
          <p:cNvSpPr/>
          <p:nvPr/>
        </p:nvSpPr>
        <p:spPr>
          <a:xfrm>
            <a:off x="4451497" y="6061686"/>
            <a:ext cx="6765851" cy="369332"/>
          </a:xfrm>
          <a:prstGeom prst="rect">
            <a:avLst/>
          </a:prstGeom>
        </p:spPr>
        <p:txBody>
          <a:bodyPr wrap="square">
            <a:spAutoFit/>
          </a:bodyPr>
          <a:lstStyle/>
          <a:p>
            <a:r>
              <a:rPr lang="en-ZA" dirty="0">
                <a:hlinkClick r:id="rId3"/>
              </a:rPr>
              <a:t>http://</a:t>
            </a:r>
            <a:r>
              <a:rPr lang="en-ZA" dirty="0" smtClean="0">
                <a:hlinkClick r:id="rId3"/>
              </a:rPr>
              <a:t>gallantlab.org/index.php/publications/nishimoto-et-al-20 11/</a:t>
            </a:r>
            <a:r>
              <a:rPr lang="en-ZA" dirty="0" smtClean="0"/>
              <a:t> </a:t>
            </a:r>
            <a:endParaRPr lang="en-ZA" dirty="0"/>
          </a:p>
        </p:txBody>
      </p:sp>
    </p:spTree>
    <p:extLst>
      <p:ext uri="{BB962C8B-B14F-4D97-AF65-F5344CB8AC3E}">
        <p14:creationId xmlns:p14="http://schemas.microsoft.com/office/powerpoint/2010/main" val="4049986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EE23A68-F5D1-42B1-8F6C-BF20E7F5EE15}"/>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 xmlns:a16="http://schemas.microsoft.com/office/drawing/2014/main" id="{50104EB4-9CBF-4124-A4FE-A658FEF68587}"/>
              </a:ext>
            </a:extLst>
          </p:cNvPr>
          <p:cNvSpPr/>
          <p:nvPr/>
        </p:nvSpPr>
        <p:spPr>
          <a:xfrm>
            <a:off x="5219700" y="5896660"/>
            <a:ext cx="6972300" cy="369332"/>
          </a:xfrm>
          <a:prstGeom prst="rect">
            <a:avLst/>
          </a:prstGeom>
        </p:spPr>
        <p:txBody>
          <a:bodyPr wrap="square">
            <a:spAutoFit/>
          </a:bodyPr>
          <a:lstStyle/>
          <a:p>
            <a:r>
              <a:rPr lang="en-ZA" dirty="0">
                <a:solidFill>
                  <a:schemeClr val="accent2">
                    <a:lumMod val="20000"/>
                    <a:lumOff val="80000"/>
                  </a:schemeClr>
                </a:solidFill>
                <a:hlinkClick r:id="rId3"/>
              </a:rPr>
              <a:t>https://www.youtube.com/watch?v=k61nJkx5aDQ&amp;feature=youtu.be</a:t>
            </a:r>
            <a:r>
              <a:rPr lang="en-ZA" dirty="0">
                <a:solidFill>
                  <a:schemeClr val="accent2">
                    <a:lumMod val="20000"/>
                    <a:lumOff val="80000"/>
                  </a:schemeClr>
                </a:solidFill>
              </a:rPr>
              <a:t> </a:t>
            </a:r>
          </a:p>
        </p:txBody>
      </p:sp>
      <p:sp>
        <p:nvSpPr>
          <p:cNvPr id="5" name="Rectangle 4">
            <a:extLst>
              <a:ext uri="{FF2B5EF4-FFF2-40B4-BE49-F238E27FC236}">
                <a16:creationId xmlns="" xmlns:a16="http://schemas.microsoft.com/office/drawing/2014/main" id="{3A730BE4-C447-4A7B-8FE3-437CD14C5C41}"/>
              </a:ext>
            </a:extLst>
          </p:cNvPr>
          <p:cNvSpPr/>
          <p:nvPr/>
        </p:nvSpPr>
        <p:spPr>
          <a:xfrm>
            <a:off x="142873" y="668208"/>
            <a:ext cx="7905751" cy="369332"/>
          </a:xfrm>
          <a:prstGeom prst="rect">
            <a:avLst/>
          </a:prstGeom>
        </p:spPr>
        <p:txBody>
          <a:bodyPr wrap="square">
            <a:spAutoFit/>
          </a:bodyPr>
          <a:lstStyle/>
          <a:p>
            <a:pPr fontAlgn="base"/>
            <a:r>
              <a:rPr lang="en-US" dirty="0">
                <a:solidFill>
                  <a:schemeClr val="accent2">
                    <a:lumMod val="20000"/>
                    <a:lumOff val="80000"/>
                  </a:schemeClr>
                </a:solidFill>
                <a:latin typeface="Open Sans"/>
              </a:rPr>
              <a:t>Natural speech reveals the semantic maps that tile human cerebral cortex</a:t>
            </a:r>
            <a:endParaRPr lang="en-US" b="0" i="0" dirty="0">
              <a:solidFill>
                <a:schemeClr val="accent2">
                  <a:lumMod val="20000"/>
                  <a:lumOff val="80000"/>
                </a:schemeClr>
              </a:solidFill>
              <a:effectLst/>
              <a:latin typeface="Open Sans"/>
            </a:endParaRPr>
          </a:p>
        </p:txBody>
      </p:sp>
    </p:spTree>
    <p:extLst>
      <p:ext uri="{BB962C8B-B14F-4D97-AF65-F5344CB8AC3E}">
        <p14:creationId xmlns:p14="http://schemas.microsoft.com/office/powerpoint/2010/main" val="3651067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53DF7-1408-475A-AD9A-2FE4D342AD3D}"/>
              </a:ext>
            </a:extLst>
          </p:cNvPr>
          <p:cNvSpPr>
            <a:spLocks noGrp="1"/>
          </p:cNvSpPr>
          <p:nvPr>
            <p:ph type="title"/>
          </p:nvPr>
        </p:nvSpPr>
        <p:spPr>
          <a:xfrm>
            <a:off x="2933700" y="568345"/>
            <a:ext cx="8770571" cy="772775"/>
          </a:xfrm>
        </p:spPr>
        <p:txBody>
          <a:bodyPr>
            <a:normAutofit fontScale="90000"/>
          </a:bodyPr>
          <a:lstStyle/>
          <a:p>
            <a:r>
              <a:rPr lang="en-ZA" dirty="0"/>
              <a:t/>
            </a:r>
            <a:br>
              <a:rPr lang="en-ZA" dirty="0"/>
            </a:br>
            <a:r>
              <a:rPr lang="en-ZA" dirty="0"/>
              <a:t>Publicly humiliated on Twitter</a:t>
            </a:r>
          </a:p>
        </p:txBody>
      </p:sp>
      <p:sp>
        <p:nvSpPr>
          <p:cNvPr id="3" name="Content Placeholder 2">
            <a:extLst>
              <a:ext uri="{FF2B5EF4-FFF2-40B4-BE49-F238E27FC236}">
                <a16:creationId xmlns="" xmlns:a16="http://schemas.microsoft.com/office/drawing/2014/main" id="{0B938A55-C7FF-435B-90D7-5CFDB36F87C9}"/>
              </a:ext>
            </a:extLst>
          </p:cNvPr>
          <p:cNvSpPr>
            <a:spLocks noGrp="1"/>
          </p:cNvSpPr>
          <p:nvPr>
            <p:ph idx="1"/>
          </p:nvPr>
        </p:nvSpPr>
        <p:spPr/>
        <p:txBody>
          <a:bodyPr/>
          <a:lstStyle/>
          <a:p>
            <a:r>
              <a:rPr lang="en-ZA" b="1" dirty="0" err="1">
                <a:solidFill>
                  <a:srgbClr val="FF0000"/>
                </a:solidFill>
              </a:rPr>
              <a:t>Manilo</a:t>
            </a:r>
            <a:r>
              <a:rPr lang="en-ZA" b="1" dirty="0">
                <a:solidFill>
                  <a:srgbClr val="FF0000"/>
                </a:solidFill>
              </a:rPr>
              <a:t> De Domenico </a:t>
            </a:r>
            <a:r>
              <a:rPr lang="en-ZA" dirty="0"/>
              <a:t>a theoretical physicist, tweeted, “We keep trying to ask </a:t>
            </a:r>
            <a:r>
              <a:rPr lang="en-ZA" u="sng" dirty="0"/>
              <a:t>access to data used in your nature 2016</a:t>
            </a:r>
            <a:r>
              <a:rPr lang="en-ZA" dirty="0"/>
              <a:t>, but we received not a single reply, yet.”</a:t>
            </a:r>
          </a:p>
          <a:p>
            <a:r>
              <a:rPr lang="en-ZA" dirty="0"/>
              <a:t> </a:t>
            </a:r>
            <a:r>
              <a:rPr lang="en-ZA" b="1" dirty="0">
                <a:solidFill>
                  <a:srgbClr val="0070C0"/>
                </a:solidFill>
              </a:rPr>
              <a:t>Gallant</a:t>
            </a:r>
            <a:r>
              <a:rPr lang="en-ZA" dirty="0"/>
              <a:t> replied. “The original authors are </a:t>
            </a:r>
            <a:r>
              <a:rPr lang="en-ZA" u="sng" dirty="0"/>
              <a:t>still writing </a:t>
            </a:r>
            <a:r>
              <a:rPr lang="en-ZA" dirty="0"/>
              <a:t>further primary research papers on these data so they haven't been released yet but we expect to be able to do that very soon.”</a:t>
            </a:r>
          </a:p>
          <a:p>
            <a:r>
              <a:rPr lang="en-ZA" dirty="0"/>
              <a:t> “‘We still want exclusivity to publish more papers’ </a:t>
            </a:r>
            <a:r>
              <a:rPr lang="en-ZA" u="sng" dirty="0"/>
              <a:t>isn’t a great excuse</a:t>
            </a:r>
            <a:r>
              <a:rPr lang="en-ZA" dirty="0"/>
              <a:t>. Did you note data restrictions in the manuscript?” tweeted </a:t>
            </a:r>
            <a:r>
              <a:rPr lang="en-ZA" b="1" dirty="0">
                <a:solidFill>
                  <a:srgbClr val="FF0000"/>
                </a:solidFill>
              </a:rPr>
              <a:t>Andre Brown</a:t>
            </a:r>
            <a:r>
              <a:rPr lang="en-ZA" dirty="0"/>
              <a:t>, referring to </a:t>
            </a:r>
            <a:r>
              <a:rPr lang="en-ZA" b="1" dirty="0"/>
              <a:t>Nature’s policy </a:t>
            </a:r>
            <a:r>
              <a:rPr lang="en-ZA" dirty="0"/>
              <a:t>that, on publication, authors should make their data, code and protocols “</a:t>
            </a:r>
            <a:r>
              <a:rPr lang="en-ZA" u="sng" dirty="0"/>
              <a:t>promptly” and publicly </a:t>
            </a:r>
            <a:r>
              <a:rPr lang="en-ZA" u="sng" dirty="0" smtClean="0"/>
              <a:t>available</a:t>
            </a:r>
            <a:endParaRPr lang="en-ZA" dirty="0"/>
          </a:p>
        </p:txBody>
      </p:sp>
    </p:spTree>
    <p:extLst>
      <p:ext uri="{BB962C8B-B14F-4D97-AF65-F5344CB8AC3E}">
        <p14:creationId xmlns:p14="http://schemas.microsoft.com/office/powerpoint/2010/main" val="1088457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TM10001104[[fn=Feathered]]</Template>
  <TotalTime>434</TotalTime>
  <Words>1354</Words>
  <Application>Microsoft Office PowerPoint</Application>
  <PresentationFormat>Custom</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Feathered</vt:lpstr>
      <vt:lpstr>The world of research data: when should data be closed, shared or open</vt:lpstr>
      <vt:lpstr>Content</vt:lpstr>
      <vt:lpstr>Characteristics of research data before it can be shared</vt:lpstr>
      <vt:lpstr>PowerPoint Presentation</vt:lpstr>
      <vt:lpstr>Modes of data sharing</vt:lpstr>
      <vt:lpstr>Case study: public humiliation in the name of Open Science </vt:lpstr>
      <vt:lpstr>PowerPoint Presentation</vt:lpstr>
      <vt:lpstr>PowerPoint Presentation</vt:lpstr>
      <vt:lpstr> Publicly humiliated on Twitter</vt:lpstr>
      <vt:lpstr>PowerPoint Presentation</vt:lpstr>
      <vt:lpstr>Barron (blog writer) questions the ideals of Open Science</vt:lpstr>
      <vt:lpstr>PowerPoint Presentation</vt:lpstr>
      <vt:lpstr>Advantages &amp; disadvantages of sharing research data</vt:lpstr>
      <vt:lpstr>Advantages</vt:lpstr>
      <vt:lpstr>Disadvantages</vt:lpstr>
      <vt:lpstr>AI to the rescue of open research articles, and perhaps open research data at a later stage?</vt:lpstr>
      <vt:lpstr>In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of research data: when should data be closed, shared or open</dc:title>
  <dc:creator>Mr. ID van der Walt</dc:creator>
  <cp:lastModifiedBy>Dr. H Pienaar</cp:lastModifiedBy>
  <cp:revision>82</cp:revision>
  <cp:lastPrinted>2018-11-30T13:00:18Z</cp:lastPrinted>
  <dcterms:created xsi:type="dcterms:W3CDTF">2018-11-16T09:01:15Z</dcterms:created>
  <dcterms:modified xsi:type="dcterms:W3CDTF">2018-11-30T13:05:10Z</dcterms:modified>
</cp:coreProperties>
</file>