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embeddedFontLst>
    <p:embeddedFont>
      <p:font typeface="Proxima Nova"/>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ProximaNova-regular.fntdata"/><Relationship Id="rId21" Type="http://schemas.openxmlformats.org/officeDocument/2006/relationships/slide" Target="slides/slide17.xml"/><Relationship Id="rId24" Type="http://schemas.openxmlformats.org/officeDocument/2006/relationships/font" Target="fonts/ProximaNova-italic.fntdata"/><Relationship Id="rId23" Type="http://schemas.openxmlformats.org/officeDocument/2006/relationships/font" Target="fonts/ProximaNova-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ProximaNova-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1" name="Shape 11"/>
          <p:cNvSpPr txBox="1"/>
          <p:nvPr>
            <p:ph type="ctrTitle"/>
          </p:nvPr>
        </p:nvSpPr>
        <p:spPr>
          <a:xfrm>
            <a:off x="510450" y="1257300"/>
            <a:ext cx="8123100" cy="1588500"/>
          </a:xfrm>
          <a:prstGeom prst="rect">
            <a:avLst/>
          </a:prstGeom>
        </p:spPr>
        <p:txBody>
          <a:bodyPr anchorCtr="0" anchor="b"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2" name="Shape 12"/>
          <p:cNvSpPr txBox="1"/>
          <p:nvPr>
            <p:ph idx="1" type="subTitle"/>
          </p:nvPr>
        </p:nvSpPr>
        <p:spPr>
          <a:xfrm>
            <a:off x="510450" y="3182312"/>
            <a:ext cx="8123100" cy="6300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991475"/>
            <a:ext cx="8520600" cy="1917900"/>
          </a:xfrm>
          <a:prstGeom prst="rect">
            <a:avLst/>
          </a:prstGeom>
        </p:spPr>
        <p:txBody>
          <a:bodyPr anchorCtr="0" anchor="ctr"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071300"/>
            <a:ext cx="8520600" cy="901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6" name="Shape 16"/>
          <p:cNvSpPr txBox="1"/>
          <p:nvPr>
            <p:ph type="title"/>
          </p:nvPr>
        </p:nvSpPr>
        <p:spPr>
          <a:xfrm>
            <a:off x="510450" y="2057400"/>
            <a:ext cx="8123100" cy="778800"/>
          </a:xfrm>
          <a:prstGeom prst="rect">
            <a:avLst/>
          </a:prstGeom>
        </p:spPr>
        <p:txBody>
          <a:bodyPr anchorCtr="0" anchor="b" bIns="91425" lIns="91425" rIns="91425"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7975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1" name="Shape 41"/>
          <p:cNvSpPr txBox="1"/>
          <p:nvPr>
            <p:ph type="title"/>
          </p:nvPr>
        </p:nvSpPr>
        <p:spPr>
          <a:xfrm>
            <a:off x="265500" y="1205825"/>
            <a:ext cx="4045200" cy="1509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68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GB"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hilton.gibson@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en.wikipedia.org/wiki/Disaster_recovery" TargetMode="External"/><Relationship Id="rId4" Type="http://schemas.openxmlformats.org/officeDocument/2006/relationships/hyperlink" Target="http://wiki.lib.sun.ac.za/index.php/SUNScholar/Disaster_Recover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iki.lib.sun.ac.za/index.php/SUNScholar/Disaster_Recovery/Backup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wiki.lib.sun.ac.za/index.php/SUNScholar/Disaster_Recovery/Backups/Local" TargetMode="External"/><Relationship Id="rId4" Type="http://schemas.openxmlformats.org/officeDocument/2006/relationships/hyperlink" Target="http://wiki.lib.sun.ac.za/index.php/SUNScholar/Disaster_Recovery/Backups/Client_Setup/Server_Sync" TargetMode="External"/><Relationship Id="rId5" Type="http://schemas.openxmlformats.org/officeDocument/2006/relationships/hyperlink" Target="http://wiki.lib.sun.ac.za/index.php/SUNScholar/Disaster_Recovery/Backups/Client_Setu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wiki.lib.sun.ac.za/index.php/SUNScholar/Disaster_Recovery/Backups/Loca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wiki.lib.sun.ac.za/index.php/SUNScholar/Disaster_Recovery/Backups/Client_Setup/Server_Sync"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wiki.lib.sun.ac.za/index.php/SUNScholar/Disaster_Recovery/Backups/Server_Setu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wiki.lib.sun.ac.za/index.php/SUNScholar/Capacity_Build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en.wikipedia.org/wiki/System_administrator" TargetMode="External"/><Relationship Id="rId4" Type="http://schemas.openxmlformats.org/officeDocument/2006/relationships/hyperlink" Target="http://wiki.lib.sun.ac.za/index.php/SUNScholar/System_Admin" TargetMode="External"/><Relationship Id="rId5" Type="http://schemas.openxmlformats.org/officeDocument/2006/relationships/hyperlink" Target="https://wiki.duraspace.org/display/DSPACE/SystemAdministrators" TargetMode="External"/><Relationship Id="rId6" Type="http://schemas.openxmlformats.org/officeDocument/2006/relationships/hyperlink" Target="https://wiki.duraspace.org/display/DSDOC5x/System+Administra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cput.ac.za/academic/faculties/informaticsdesign/prospectus" TargetMode="External"/><Relationship Id="rId4" Type="http://schemas.openxmlformats.org/officeDocument/2006/relationships/hyperlink" Target="http://www.cut.ac.za/faculty_pages/ndip-information-technology" TargetMode="External"/><Relationship Id="rId5" Type="http://schemas.openxmlformats.org/officeDocument/2006/relationships/hyperlink" Target="http://www.dut.ac.za/faculty/accounting_and_informatics/information_technology" TargetMode="External"/><Relationship Id="rId6" Type="http://schemas.openxmlformats.org/officeDocument/2006/relationships/hyperlink" Target="http://www.vut.ac.za/index.php/faculties/applied-a-computer-sciences/department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510450" y="1257300"/>
            <a:ext cx="8123100" cy="1588500"/>
          </a:xfrm>
          <a:prstGeom prst="rect">
            <a:avLst/>
          </a:prstGeom>
        </p:spPr>
        <p:txBody>
          <a:bodyPr anchorCtr="0" anchor="b" bIns="91425" lIns="91425" rIns="91425" tIns="91425">
            <a:noAutofit/>
          </a:bodyPr>
          <a:lstStyle/>
          <a:p>
            <a:pPr lvl="0">
              <a:spcBef>
                <a:spcPts val="0"/>
              </a:spcBef>
              <a:buNone/>
            </a:pPr>
            <a:r>
              <a:rPr lang="en-GB"/>
              <a:t>DSpace System Administration</a:t>
            </a:r>
          </a:p>
        </p:txBody>
      </p:sp>
      <p:sp>
        <p:nvSpPr>
          <p:cNvPr id="60" name="Shape 60"/>
          <p:cNvSpPr txBox="1"/>
          <p:nvPr>
            <p:ph idx="1" type="subTitle"/>
          </p:nvPr>
        </p:nvSpPr>
        <p:spPr>
          <a:xfrm>
            <a:off x="510450" y="3182312"/>
            <a:ext cx="8123100" cy="630000"/>
          </a:xfrm>
          <a:prstGeom prst="rect">
            <a:avLst/>
          </a:prstGeom>
        </p:spPr>
        <p:txBody>
          <a:bodyPr anchorCtr="0" anchor="t" bIns="91425" lIns="91425" rIns="91425" tIns="91425">
            <a:noAutofit/>
          </a:bodyPr>
          <a:lstStyle/>
          <a:p>
            <a:pPr lvl="0">
              <a:spcBef>
                <a:spcPts val="0"/>
              </a:spcBef>
              <a:buNone/>
            </a:pPr>
            <a:r>
              <a:rPr lang="en-GB" u="sng">
                <a:solidFill>
                  <a:schemeClr val="hlink"/>
                </a:solidFill>
                <a:hlinkClick r:id="rId3"/>
              </a:rPr>
              <a:t>hilton.gibson@gmail.com</a:t>
            </a:r>
          </a:p>
          <a:p>
            <a:pPr lvl="0">
              <a:spcBef>
                <a:spcPts val="0"/>
              </a:spcBef>
              <a:buNone/>
            </a:pPr>
            <a:r>
              <a:t/>
            </a: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Disaster Recovery</a:t>
            </a:r>
          </a:p>
        </p:txBody>
      </p:sp>
      <p:sp>
        <p:nvSpPr>
          <p:cNvPr id="114" name="Shape 11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GB"/>
              <a:t>According to Wikipedia;</a:t>
            </a:r>
          </a:p>
          <a:p>
            <a:pPr lvl="0">
              <a:spcBef>
                <a:spcPts val="0"/>
              </a:spcBef>
              <a:buNone/>
            </a:pPr>
            <a:r>
              <a:rPr lang="en-GB"/>
              <a:t>“Disaster recovery (DR) involves a set of policies and procedures to enable the recovery or continuation of vital technology infrastructure and systems following a natural or human-induced disaster.”</a:t>
            </a:r>
          </a:p>
          <a:p>
            <a:pPr lvl="0">
              <a:spcBef>
                <a:spcPts val="0"/>
              </a:spcBef>
              <a:buNone/>
            </a:pPr>
            <a:r>
              <a:rPr lang="en-GB" u="sng">
                <a:solidFill>
                  <a:schemeClr val="hlink"/>
                </a:solidFill>
                <a:hlinkClick r:id="rId3"/>
              </a:rPr>
              <a:t>https://en.wikipedia.org/wiki/Disaster_recovery</a:t>
            </a:r>
          </a:p>
          <a:p>
            <a:pPr lvl="0">
              <a:spcBef>
                <a:spcPts val="0"/>
              </a:spcBef>
              <a:buNone/>
            </a:pPr>
            <a:r>
              <a:rPr lang="en-GB" u="sng">
                <a:solidFill>
                  <a:schemeClr val="hlink"/>
                </a:solidFill>
                <a:hlinkClick r:id="rId4"/>
              </a:rPr>
              <a:t>http://wiki.lib.sun.ac.za/index.php/SUNScholar/Disaster_Recovery</a:t>
            </a:r>
          </a:p>
          <a:p>
            <a:pPr lvl="0">
              <a:spcBef>
                <a:spcPts val="0"/>
              </a:spcBef>
              <a:buNone/>
            </a:pPr>
            <a:r>
              <a:t/>
            </a:r>
            <a:endParaRPr/>
          </a:p>
          <a:p>
            <a:pPr lvl="0">
              <a:spcBef>
                <a:spcPts val="0"/>
              </a:spcBef>
              <a:buNone/>
            </a:pPr>
            <a:r>
              <a:t/>
            </a: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GB"/>
              <a:t>Essential System Administration Infrastructure for Disaster Recovery</a:t>
            </a:r>
          </a:p>
        </p:txBody>
      </p:sp>
      <p:pic>
        <p:nvPicPr>
          <p:cNvPr id="120" name="Shape 120"/>
          <p:cNvPicPr preferRelativeResize="0"/>
          <p:nvPr/>
        </p:nvPicPr>
        <p:blipFill>
          <a:blip r:embed="rId3">
            <a:alphaModFix/>
          </a:blip>
          <a:stretch>
            <a:fillRect/>
          </a:stretch>
        </p:blipFill>
        <p:spPr>
          <a:xfrm>
            <a:off x="1641662" y="1220849"/>
            <a:ext cx="5860675" cy="37203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How to implement a disaster recovery system (1)</a:t>
            </a:r>
          </a:p>
        </p:txBody>
      </p:sp>
      <p:sp>
        <p:nvSpPr>
          <p:cNvPr id="126" name="Shape 12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GB"/>
              <a:t>Architecture</a:t>
            </a:r>
          </a:p>
          <a:p>
            <a:pPr indent="-228600" lvl="0" marL="457200">
              <a:spcBef>
                <a:spcPts val="0"/>
              </a:spcBef>
            </a:pPr>
            <a:r>
              <a:rPr lang="en-GB"/>
              <a:t>Each backup server is in a different building.</a:t>
            </a:r>
          </a:p>
          <a:p>
            <a:pPr indent="-228600" lvl="0" marL="457200">
              <a:spcBef>
                <a:spcPts val="0"/>
              </a:spcBef>
            </a:pPr>
            <a:r>
              <a:rPr lang="en-GB"/>
              <a:t>Each building is separately located on campus.</a:t>
            </a:r>
          </a:p>
          <a:p>
            <a:pPr indent="-228600" lvl="0" marL="457200">
              <a:spcBef>
                <a:spcPts val="0"/>
              </a:spcBef>
            </a:pPr>
            <a:r>
              <a:rPr lang="en-GB"/>
              <a:t>Each backup server uses Ubuntu LTS server software.</a:t>
            </a:r>
          </a:p>
          <a:p>
            <a:pPr indent="-228600" lvl="0" marL="457200">
              <a:spcBef>
                <a:spcPts val="0"/>
              </a:spcBef>
            </a:pPr>
            <a:r>
              <a:rPr lang="en-GB"/>
              <a:t>Each backup server has BackupPC installed.</a:t>
            </a:r>
          </a:p>
          <a:p>
            <a:pPr indent="-228600" lvl="0" marL="457200">
              <a:spcBef>
                <a:spcPts val="0"/>
              </a:spcBef>
            </a:pPr>
            <a:r>
              <a:rPr lang="en-GB"/>
              <a:t>BackupPC is setup to use the "rsyncd" method for pulling in the backups from the production server.</a:t>
            </a:r>
          </a:p>
          <a:p>
            <a:pPr lvl="0">
              <a:spcBef>
                <a:spcPts val="0"/>
              </a:spcBef>
              <a:buNone/>
            </a:pPr>
            <a:r>
              <a:rPr lang="en-GB" u="sng">
                <a:solidFill>
                  <a:schemeClr val="hlink"/>
                </a:solidFill>
                <a:hlinkClick r:id="rId3"/>
              </a:rPr>
              <a:t>http://wiki.lib.sun.ac.za/index.php/SUNScholar/Disaster_Recovery/Backups</a:t>
            </a:r>
          </a:p>
          <a:p>
            <a:pPr lvl="0">
              <a:spcBef>
                <a:spcPts val="0"/>
              </a:spcBef>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GB"/>
              <a:t>How to implement a disaster recovery system (2)</a:t>
            </a:r>
          </a:p>
        </p:txBody>
      </p:sp>
      <p:sp>
        <p:nvSpPr>
          <p:cNvPr id="132" name="Shape 13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GB"/>
              <a:t>Client Configuration</a:t>
            </a:r>
          </a:p>
          <a:p>
            <a:pPr indent="-228600" lvl="0" marL="457200">
              <a:spcBef>
                <a:spcPts val="0"/>
              </a:spcBef>
            </a:pPr>
            <a:r>
              <a:rPr lang="en-GB"/>
              <a:t>Step 1. </a:t>
            </a:r>
            <a:r>
              <a:rPr lang="en-GB" u="sng">
                <a:solidFill>
                  <a:schemeClr val="hlink"/>
                </a:solidFill>
                <a:hlinkClick r:id="rId3"/>
              </a:rPr>
              <a:t>Setup local daily backup</a:t>
            </a:r>
          </a:p>
          <a:p>
            <a:pPr indent="-228600" lvl="0" marL="457200">
              <a:spcBef>
                <a:spcPts val="0"/>
              </a:spcBef>
            </a:pPr>
            <a:r>
              <a:rPr lang="en-GB"/>
              <a:t>Step 2. </a:t>
            </a:r>
            <a:r>
              <a:rPr lang="en-GB" u="sng">
                <a:solidFill>
                  <a:schemeClr val="hlink"/>
                </a:solidFill>
                <a:hlinkClick r:id="rId4"/>
              </a:rPr>
              <a:t>Enable local sync to remote server</a:t>
            </a:r>
          </a:p>
          <a:p>
            <a:pPr lvl="0">
              <a:spcBef>
                <a:spcPts val="0"/>
              </a:spcBef>
              <a:buNone/>
            </a:pPr>
            <a:r>
              <a:rPr lang="en-GB" u="sng">
                <a:solidFill>
                  <a:schemeClr val="hlink"/>
                </a:solidFill>
                <a:hlinkClick r:id="rId5"/>
              </a:rPr>
              <a:t>http://wiki.lib.sun.ac.za/index.php/SUNScholar/Disaster_Recovery/Backups/Client_Setup</a:t>
            </a:r>
          </a:p>
          <a:p>
            <a:pPr lvl="0" rtl="0">
              <a:spcBef>
                <a:spcPts val="0"/>
              </a:spcBef>
              <a:buNone/>
            </a:pPr>
            <a:r>
              <a:t/>
            </a:r>
            <a:endParaRPr/>
          </a:p>
          <a:p>
            <a:pPr lvl="0" rtl="0">
              <a:spcBef>
                <a:spcPts val="0"/>
              </a:spcBef>
              <a:buNone/>
            </a:pPr>
            <a:r>
              <a:t/>
            </a: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GB"/>
              <a:t>How to implement a disaster recovery system (3)</a:t>
            </a:r>
          </a:p>
        </p:txBody>
      </p:sp>
      <p:sp>
        <p:nvSpPr>
          <p:cNvPr id="138" name="Shape 13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GB"/>
              <a:t>Client Configuration</a:t>
            </a:r>
          </a:p>
          <a:p>
            <a:pPr lvl="0">
              <a:spcBef>
                <a:spcPts val="0"/>
              </a:spcBef>
              <a:buNone/>
            </a:pPr>
            <a:r>
              <a:rPr lang="en-GB"/>
              <a:t>The first step is to create a backup script on each server to be backed up.</a:t>
            </a:r>
          </a:p>
          <a:p>
            <a:pPr lvl="0">
              <a:spcBef>
                <a:spcPts val="0"/>
              </a:spcBef>
              <a:buNone/>
            </a:pPr>
            <a:r>
              <a:rPr lang="en-GB"/>
              <a:t>The link below has details of the script and how to create it.</a:t>
            </a:r>
          </a:p>
          <a:p>
            <a:pPr lvl="0">
              <a:spcBef>
                <a:spcPts val="0"/>
              </a:spcBef>
              <a:buNone/>
            </a:pPr>
            <a:r>
              <a:rPr lang="en-GB" u="sng">
                <a:solidFill>
                  <a:schemeClr val="hlink"/>
                </a:solidFill>
                <a:hlinkClick r:id="rId3"/>
              </a:rPr>
              <a:t>http://wiki.lib.sun.ac.za/index.php/SUNScholar/Disaster_Recovery/Backups/Local</a:t>
            </a: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GB"/>
              <a:t>How to implement a disaster recovery system (4)</a:t>
            </a:r>
          </a:p>
        </p:txBody>
      </p:sp>
      <p:sp>
        <p:nvSpPr>
          <p:cNvPr id="144" name="Shape 14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GB"/>
              <a:t>Client Configuration</a:t>
            </a:r>
          </a:p>
          <a:p>
            <a:pPr lvl="0" rtl="0">
              <a:spcBef>
                <a:spcPts val="0"/>
              </a:spcBef>
              <a:buNone/>
            </a:pPr>
            <a:r>
              <a:rPr lang="en-GB"/>
              <a:t>The second step is to create an “rsync” config file on each server to be backed up.</a:t>
            </a:r>
          </a:p>
          <a:p>
            <a:pPr lvl="0" rtl="0">
              <a:spcBef>
                <a:spcPts val="0"/>
              </a:spcBef>
              <a:buNone/>
            </a:pPr>
            <a:r>
              <a:rPr lang="en-GB"/>
              <a:t>The link below has details of the config file and how to create it.</a:t>
            </a:r>
          </a:p>
          <a:p>
            <a:pPr lvl="0">
              <a:spcBef>
                <a:spcPts val="0"/>
              </a:spcBef>
              <a:buNone/>
            </a:pPr>
            <a:r>
              <a:rPr lang="en-GB" u="sng">
                <a:solidFill>
                  <a:schemeClr val="hlink"/>
                </a:solidFill>
                <a:hlinkClick r:id="rId3"/>
              </a:rPr>
              <a:t>http://wiki.lib.sun.ac.za/index.php/SUNScholar/Disaster_Recovery/Backups/Client_Setup/Server_Sync</a:t>
            </a:r>
          </a:p>
          <a:p>
            <a:pPr lvl="0" rtl="0">
              <a:spcBef>
                <a:spcPts val="0"/>
              </a:spcBef>
              <a:buNone/>
            </a:pPr>
            <a:r>
              <a:t/>
            </a:r>
            <a:endParaRPr/>
          </a:p>
          <a:p>
            <a:pPr lvl="0" rtl="0">
              <a:spcBef>
                <a:spcPts val="0"/>
              </a:spcBef>
              <a:buNone/>
            </a:pPr>
            <a:r>
              <a:t/>
            </a:r>
            <a:endParaRPr/>
          </a:p>
          <a:p>
            <a:pPr lvl="0" rtl="0">
              <a:spcBef>
                <a:spcPts val="0"/>
              </a:spcBef>
              <a:buNone/>
            </a:pPr>
            <a:r>
              <a:t/>
            </a:r>
            <a:endParaRPr/>
          </a:p>
          <a:p>
            <a:pPr lvl="0" rtl="0">
              <a:spcBef>
                <a:spcPts val="0"/>
              </a:spcBef>
              <a:buNone/>
            </a:pPr>
            <a:r>
              <a:t/>
            </a: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GB"/>
              <a:t>How to implement a disaster recovery system (5)</a:t>
            </a:r>
          </a:p>
        </p:txBody>
      </p:sp>
      <p:sp>
        <p:nvSpPr>
          <p:cNvPr id="150" name="Shape 15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GB"/>
              <a:t>Server Configuration</a:t>
            </a:r>
          </a:p>
          <a:p>
            <a:pPr indent="-228600" lvl="0" marL="457200">
              <a:spcBef>
                <a:spcPts val="0"/>
              </a:spcBef>
            </a:pPr>
            <a:r>
              <a:rPr lang="en-GB"/>
              <a:t>On each backup server we install “backuppc”.</a:t>
            </a:r>
          </a:p>
          <a:p>
            <a:pPr indent="-228600" lvl="0" marL="457200">
              <a:spcBef>
                <a:spcPts val="0"/>
              </a:spcBef>
            </a:pPr>
            <a:r>
              <a:rPr lang="en-GB"/>
              <a:t>We define firewall rules per server to be backed up.</a:t>
            </a:r>
          </a:p>
          <a:p>
            <a:pPr indent="-228600" lvl="0" marL="457200" rtl="0">
              <a:spcBef>
                <a:spcPts val="0"/>
              </a:spcBef>
            </a:pPr>
            <a:r>
              <a:rPr lang="en-GB"/>
              <a:t>Then we add the servers to be backed up to the “backuppc” server configuration.</a:t>
            </a:r>
          </a:p>
          <a:p>
            <a:pPr lvl="0">
              <a:spcBef>
                <a:spcPts val="0"/>
              </a:spcBef>
              <a:buNone/>
            </a:pPr>
            <a:r>
              <a:rPr lang="en-GB" u="sng">
                <a:solidFill>
                  <a:schemeClr val="hlink"/>
                </a:solidFill>
                <a:hlinkClick r:id="rId3"/>
              </a:rPr>
              <a:t>http://wiki.lib.sun.ac.za/index.php/SUNScholar/Disaster_Recovery/Backups/Server_Setup</a:t>
            </a:r>
          </a:p>
          <a:p>
            <a:pPr lvl="0" rtl="0">
              <a:spcBef>
                <a:spcPts val="0"/>
              </a:spcBef>
              <a:buNone/>
            </a:pPr>
            <a:r>
              <a:t/>
            </a:r>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Conclusion</a:t>
            </a:r>
          </a:p>
        </p:txBody>
      </p:sp>
      <p:sp>
        <p:nvSpPr>
          <p:cNvPr id="156" name="Shape 15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lgn="just">
              <a:spcBef>
                <a:spcPts val="0"/>
              </a:spcBef>
              <a:buNone/>
            </a:pPr>
            <a:r>
              <a:rPr lang="en-GB"/>
              <a:t>Technical system administration is an essential task for any organisation that is serious about building capacity to host their own open scholarly communication systems.</a:t>
            </a:r>
          </a:p>
          <a:p>
            <a:pPr lvl="0" algn="ctr">
              <a:spcBef>
                <a:spcPts val="0"/>
              </a:spcBef>
              <a:buNone/>
            </a:pPr>
            <a:r>
              <a:rPr lang="en-GB"/>
              <a:t>See: </a:t>
            </a:r>
            <a:r>
              <a:rPr lang="en-GB" u="sng">
                <a:solidFill>
                  <a:schemeClr val="hlink"/>
                </a:solidFill>
                <a:hlinkClick r:id="rId3"/>
              </a:rPr>
              <a:t>http://wiki.lib.sun.ac.za/index.php/SUNScholar/Capacity_Building</a:t>
            </a: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979200"/>
          </a:xfrm>
          <a:prstGeom prst="rect">
            <a:avLst/>
          </a:prstGeom>
        </p:spPr>
        <p:txBody>
          <a:bodyPr anchorCtr="0" anchor="t" bIns="91425" lIns="91425" rIns="91425" tIns="91425">
            <a:noAutofit/>
          </a:bodyPr>
          <a:lstStyle/>
          <a:p>
            <a:pPr lvl="0" algn="ctr">
              <a:spcBef>
                <a:spcPts val="0"/>
              </a:spcBef>
              <a:buNone/>
            </a:pPr>
            <a:r>
              <a:rPr lang="en-GB"/>
              <a:t>What is the difference between a System Administrator and a Web Programmer?</a:t>
            </a:r>
          </a:p>
        </p:txBody>
      </p:sp>
      <p:sp>
        <p:nvSpPr>
          <p:cNvPr id="66" name="Shape 66"/>
          <p:cNvSpPr txBox="1"/>
          <p:nvPr>
            <p:ph idx="1" type="body"/>
          </p:nvPr>
        </p:nvSpPr>
        <p:spPr>
          <a:xfrm>
            <a:off x="311700" y="1556425"/>
            <a:ext cx="8520600" cy="3346200"/>
          </a:xfrm>
          <a:prstGeom prst="rect">
            <a:avLst/>
          </a:prstGeom>
        </p:spPr>
        <p:txBody>
          <a:bodyPr anchorCtr="0" anchor="t" bIns="91425" lIns="91425" rIns="91425" tIns="91425">
            <a:noAutofit/>
          </a:bodyPr>
          <a:lstStyle/>
          <a:p>
            <a:pPr lvl="0">
              <a:spcBef>
                <a:spcPts val="0"/>
              </a:spcBef>
              <a:buNone/>
            </a:pPr>
            <a:r>
              <a:rPr lang="en-GB" sz="2400"/>
              <a:t>Basically a system administrator looks after the hardware while a web programmer looks after the software.</a:t>
            </a:r>
          </a:p>
          <a:p>
            <a:pPr lvl="0">
              <a:spcBef>
                <a:spcPts val="0"/>
              </a:spcBef>
              <a:buNone/>
            </a:pPr>
            <a:r>
              <a:rPr lang="en-GB" sz="2400"/>
              <a:t>Due to the rapid expansion and adoption of high technology it is no longer feasible to employ a “full stack” IT guy.</a:t>
            </a:r>
          </a:p>
          <a:p>
            <a:pPr lvl="0">
              <a:spcBef>
                <a:spcPts val="0"/>
              </a:spcBef>
              <a:buNone/>
            </a:pPr>
            <a:r>
              <a:rPr lang="en-GB" sz="2400"/>
              <a:t>That is why the separation between hardware and software support. This is also commonly known as “devops” in the IT cloud world.</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979200"/>
          </a:xfrm>
          <a:prstGeom prst="rect">
            <a:avLst/>
          </a:prstGeom>
        </p:spPr>
        <p:txBody>
          <a:bodyPr anchorCtr="0" anchor="t" bIns="91425" lIns="91425" rIns="91425" tIns="91425">
            <a:noAutofit/>
          </a:bodyPr>
          <a:lstStyle/>
          <a:p>
            <a:pPr lvl="0" rtl="0" algn="ctr">
              <a:spcBef>
                <a:spcPts val="0"/>
              </a:spcBef>
              <a:buNone/>
            </a:pPr>
            <a:r>
              <a:rPr lang="en-GB"/>
              <a:t>What is the difference between a System Administrator and a Web Programmer? (cont)</a:t>
            </a:r>
          </a:p>
        </p:txBody>
      </p:sp>
      <p:sp>
        <p:nvSpPr>
          <p:cNvPr id="72" name="Shape 72"/>
          <p:cNvSpPr txBox="1"/>
          <p:nvPr>
            <p:ph idx="1" type="body"/>
          </p:nvPr>
        </p:nvSpPr>
        <p:spPr>
          <a:xfrm>
            <a:off x="311700" y="1556425"/>
            <a:ext cx="8520600" cy="3346200"/>
          </a:xfrm>
          <a:prstGeom prst="rect">
            <a:avLst/>
          </a:prstGeom>
        </p:spPr>
        <p:txBody>
          <a:bodyPr anchorCtr="0" anchor="t" bIns="91425" lIns="91425" rIns="91425" tIns="91425">
            <a:noAutofit/>
          </a:bodyPr>
          <a:lstStyle/>
          <a:p>
            <a:pPr lvl="0" rtl="0" algn="just">
              <a:spcBef>
                <a:spcPts val="0"/>
              </a:spcBef>
              <a:buNone/>
            </a:pPr>
            <a:r>
              <a:rPr lang="en-GB"/>
              <a:t>Let me try to explain by way of an analogy using something we are very familiar with, namely property development.  Property developers buy land prepared with roads and utilities by the local municipality and erect buildings for occupation by future businesses or residents.</a:t>
            </a:r>
          </a:p>
          <a:p>
            <a:pPr lvl="0" rtl="0" algn="just">
              <a:spcBef>
                <a:spcPts val="0"/>
              </a:spcBef>
              <a:buNone/>
            </a:pPr>
            <a:r>
              <a:rPr lang="en-GB"/>
              <a:t>In the same way the technical team, prepares "roads and utilities" by constructing a "data center" which houses networking and server equipment.</a:t>
            </a:r>
          </a:p>
          <a:p>
            <a:pPr lvl="0" algn="just">
              <a:spcBef>
                <a:spcPts val="0"/>
              </a:spcBef>
              <a:buNone/>
            </a:pPr>
            <a:r>
              <a:rPr lang="en-GB"/>
              <a:t>Then the technical team "erects buildings" by installing software on the servers. The software on the servers is utilised by the operational team, the equivalent of "businesses or residents" to complete a specific function.</a:t>
            </a:r>
          </a:p>
          <a:p>
            <a:pPr lvl="0" rt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GB"/>
              <a:t>What is System Administration?</a:t>
            </a:r>
          </a:p>
        </p:txBody>
      </p:sp>
      <p:sp>
        <p:nvSpPr>
          <p:cNvPr id="78" name="Shape 78"/>
          <p:cNvSpPr txBox="1"/>
          <p:nvPr>
            <p:ph idx="1" type="body"/>
          </p:nvPr>
        </p:nvSpPr>
        <p:spPr>
          <a:xfrm>
            <a:off x="311700" y="1152475"/>
            <a:ext cx="8520600" cy="3734700"/>
          </a:xfrm>
          <a:prstGeom prst="rect">
            <a:avLst/>
          </a:prstGeom>
        </p:spPr>
        <p:txBody>
          <a:bodyPr anchorCtr="0" anchor="t" bIns="91425" lIns="91425" rIns="91425" tIns="91425">
            <a:noAutofit/>
          </a:bodyPr>
          <a:lstStyle/>
          <a:p>
            <a:pPr lvl="0">
              <a:spcBef>
                <a:spcPts val="0"/>
              </a:spcBef>
              <a:buNone/>
            </a:pPr>
            <a:r>
              <a:rPr lang="en-GB"/>
              <a:t>According to Wikipedia;</a:t>
            </a:r>
          </a:p>
          <a:p>
            <a:pPr lvl="0">
              <a:spcBef>
                <a:spcPts val="0"/>
              </a:spcBef>
              <a:buNone/>
            </a:pPr>
            <a:r>
              <a:rPr lang="en-GB"/>
              <a:t>“A system administrator, or sysadmin, is a person who is responsible for the upkeep, configuration, and reliable operation of computer systems; especially multi-user computers, such as servers.”</a:t>
            </a:r>
          </a:p>
          <a:p>
            <a:pPr lvl="0">
              <a:spcBef>
                <a:spcPts val="0"/>
              </a:spcBef>
              <a:buNone/>
            </a:pPr>
            <a:r>
              <a:rPr lang="en-GB" u="sng">
                <a:solidFill>
                  <a:schemeClr val="hlink"/>
                </a:solidFill>
                <a:hlinkClick r:id="rId3"/>
              </a:rPr>
              <a:t>https://en.wikipedia.org/wiki/System_administrator</a:t>
            </a:r>
            <a:br>
              <a:rPr lang="en-GB"/>
            </a:br>
            <a:r>
              <a:rPr lang="en-GB" u="sng">
                <a:solidFill>
                  <a:schemeClr val="hlink"/>
                </a:solidFill>
                <a:hlinkClick r:id="rId4"/>
              </a:rPr>
              <a:t>http://wiki.lib.sun.ac.za/index.php/SUNScholar/System_Admin</a:t>
            </a:r>
            <a:br>
              <a:rPr lang="en-GB"/>
            </a:br>
            <a:r>
              <a:rPr lang="en-GB" u="sng">
                <a:solidFill>
                  <a:schemeClr val="hlink"/>
                </a:solidFill>
                <a:hlinkClick r:id="rId5"/>
              </a:rPr>
              <a:t>https://wiki.duraspace.org/display/DSPACE/SystemAdministrators</a:t>
            </a:r>
            <a:br>
              <a:rPr lang="en-GB"/>
            </a:br>
            <a:r>
              <a:rPr lang="en-GB" u="sng">
                <a:solidFill>
                  <a:schemeClr val="hlink"/>
                </a:solidFill>
                <a:hlinkClick r:id="rId6"/>
              </a:rPr>
              <a:t>https://wiki.duraspace.org/display/DSDOC5x/System+Administration</a:t>
            </a:r>
          </a:p>
          <a:p>
            <a:pPr lvl="0" algn="ctr">
              <a:spcBef>
                <a:spcPts val="0"/>
              </a:spcBef>
              <a:buNone/>
            </a:pPr>
            <a:r>
              <a:rPr b="1" lang="en-GB" u="sng">
                <a:solidFill>
                  <a:srgbClr val="FF0000"/>
                </a:solidFill>
              </a:rPr>
              <a:t>Please note: A System Administrator is NOT a programmer!!!</a:t>
            </a:r>
          </a:p>
          <a:p>
            <a:pPr lvl="0">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What core skills should a System Administrator have?</a:t>
            </a:r>
          </a:p>
        </p:txBody>
      </p:sp>
      <p:sp>
        <p:nvSpPr>
          <p:cNvPr id="84" name="Shape 8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GB"/>
              <a:t>Core Skills</a:t>
            </a:r>
          </a:p>
          <a:p>
            <a:pPr lvl="0">
              <a:spcBef>
                <a:spcPts val="0"/>
              </a:spcBef>
              <a:buNone/>
            </a:pPr>
            <a:r>
              <a:rPr lang="en-GB"/>
              <a:t>Expert with the Ubuntu Linux server operating system</a:t>
            </a:r>
            <a:br>
              <a:rPr lang="en-GB"/>
            </a:br>
            <a:r>
              <a:rPr lang="en-GB"/>
              <a:t>Expert with the Tomcat java webapp server framework</a:t>
            </a:r>
            <a:br>
              <a:rPr lang="en-GB"/>
            </a:br>
            <a:r>
              <a:rPr lang="en-GB"/>
              <a:t>Expert with the LAMP stack webapp server framework</a:t>
            </a:r>
            <a:br>
              <a:rPr lang="en-GB"/>
            </a:br>
            <a:r>
              <a:rPr lang="en-GB"/>
              <a:t>Expert with virtualization and cloud services</a:t>
            </a:r>
            <a:br>
              <a:rPr lang="en-GB"/>
            </a:br>
            <a:r>
              <a:rPr lang="en-GB"/>
              <a:t>Professional BASH programming skills</a:t>
            </a:r>
            <a:br>
              <a:rPr lang="en-GB"/>
            </a:br>
            <a:r>
              <a:rPr lang="en-GB"/>
              <a:t>Professional TCP/IP networking skills</a:t>
            </a:r>
            <a:br>
              <a:rPr lang="en-GB"/>
            </a:br>
            <a:r>
              <a:rPr lang="en-GB"/>
              <a:t>Familiarity with a major vendors server hardware</a:t>
            </a:r>
            <a:br>
              <a:rPr lang="en-GB"/>
            </a:br>
            <a:r>
              <a:rPr lang="en-GB"/>
              <a:t>Familiarity with a major vendors networking hardware</a:t>
            </a:r>
          </a:p>
          <a:p>
            <a:pPr lvl="0">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217900" y="445025"/>
            <a:ext cx="8770500" cy="572700"/>
          </a:xfrm>
          <a:prstGeom prst="rect">
            <a:avLst/>
          </a:prstGeom>
        </p:spPr>
        <p:txBody>
          <a:bodyPr anchorCtr="0" anchor="t" bIns="91425" lIns="91425" rIns="91425" tIns="91425">
            <a:noAutofit/>
          </a:bodyPr>
          <a:lstStyle/>
          <a:p>
            <a:pPr lvl="0" rtl="0">
              <a:spcBef>
                <a:spcPts val="0"/>
              </a:spcBef>
              <a:buNone/>
            </a:pPr>
            <a:r>
              <a:rPr lang="en-GB"/>
              <a:t>What expert skills should a System Administrator have?</a:t>
            </a:r>
          </a:p>
        </p:txBody>
      </p:sp>
      <p:sp>
        <p:nvSpPr>
          <p:cNvPr id="90" name="Shape 9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GB"/>
              <a:t>Specialist Skills</a:t>
            </a:r>
          </a:p>
          <a:p>
            <a:pPr lvl="0" rtl="0">
              <a:spcBef>
                <a:spcPts val="0"/>
              </a:spcBef>
              <a:buNone/>
            </a:pPr>
            <a:r>
              <a:rPr lang="en-GB"/>
              <a:t>Expert DSpace infrastructure support skills.</a:t>
            </a:r>
            <a:br>
              <a:rPr lang="en-GB"/>
            </a:br>
            <a:r>
              <a:rPr lang="en-GB"/>
              <a:t>Expert EPrints infrastructure support skills.</a:t>
            </a:r>
            <a:br>
              <a:rPr lang="en-GB"/>
            </a:br>
            <a:r>
              <a:rPr lang="en-GB"/>
              <a:t>Expert PKP infrastructure support skills.</a:t>
            </a:r>
            <a:br>
              <a:rPr lang="en-GB"/>
            </a:br>
            <a:r>
              <a:rPr lang="en-GB"/>
              <a:t>Expert Open Data infrastructure support skills.</a:t>
            </a:r>
            <a:br>
              <a:rPr lang="en-GB"/>
            </a:br>
            <a:r>
              <a:rPr lang="en-GB"/>
              <a:t>Expert Open Educational Resources infrastructure support skills.</a:t>
            </a:r>
          </a:p>
          <a:p>
            <a:pPr lvl="0" rt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How do you find a System Administrator?</a:t>
            </a:r>
          </a:p>
        </p:txBody>
      </p:sp>
      <p:sp>
        <p:nvSpPr>
          <p:cNvPr id="96" name="Shape 96"/>
          <p:cNvSpPr txBox="1"/>
          <p:nvPr>
            <p:ph idx="1" type="body"/>
          </p:nvPr>
        </p:nvSpPr>
        <p:spPr>
          <a:xfrm>
            <a:off x="311700" y="1152475"/>
            <a:ext cx="8520600" cy="3618000"/>
          </a:xfrm>
          <a:prstGeom prst="rect">
            <a:avLst/>
          </a:prstGeom>
        </p:spPr>
        <p:txBody>
          <a:bodyPr anchorCtr="0" anchor="t" bIns="91425" lIns="91425" rIns="91425" tIns="91425">
            <a:noAutofit/>
          </a:bodyPr>
          <a:lstStyle/>
          <a:p>
            <a:pPr lvl="0">
              <a:spcBef>
                <a:spcPts val="0"/>
              </a:spcBef>
              <a:buNone/>
            </a:pPr>
            <a:r>
              <a:rPr lang="en-GB"/>
              <a:t>Technology Universities</a:t>
            </a:r>
          </a:p>
          <a:p>
            <a:pPr lvl="0">
              <a:spcBef>
                <a:spcPts val="0"/>
              </a:spcBef>
              <a:buNone/>
            </a:pPr>
            <a:r>
              <a:rPr lang="en-GB"/>
              <a:t>The ideal candidates are graduates from one of the technology universities in South Africa who have studied information technology or computer science or electronics and have specialised in open source software systems support. Below is a list of technology universities with the relevant departments.</a:t>
            </a:r>
          </a:p>
          <a:p>
            <a:pPr lvl="0">
              <a:spcBef>
                <a:spcPts val="0"/>
              </a:spcBef>
              <a:buNone/>
            </a:pPr>
            <a:r>
              <a:rPr lang="en-GB" u="sng">
                <a:solidFill>
                  <a:schemeClr val="hlink"/>
                </a:solidFill>
                <a:hlinkClick r:id="rId3"/>
              </a:rPr>
              <a:t>http://www.cput.ac.za/academic/faculties/informaticsdesign/prospectus</a:t>
            </a:r>
            <a:br>
              <a:rPr lang="en-GB"/>
            </a:br>
            <a:r>
              <a:rPr lang="en-GB" u="sng">
                <a:solidFill>
                  <a:schemeClr val="hlink"/>
                </a:solidFill>
                <a:hlinkClick r:id="rId4"/>
              </a:rPr>
              <a:t>http://www.cut.ac.za/faculty_pages/ndip-information-technology</a:t>
            </a:r>
            <a:br>
              <a:rPr lang="en-GB"/>
            </a:br>
            <a:r>
              <a:rPr lang="en-GB" u="sng">
                <a:solidFill>
                  <a:schemeClr val="hlink"/>
                </a:solidFill>
                <a:hlinkClick r:id="rId5"/>
              </a:rPr>
              <a:t>http://www.dut.ac.za/faculty/accounting_and_informatics/information_technology</a:t>
            </a:r>
            <a:br>
              <a:rPr lang="en-GB"/>
            </a:br>
            <a:r>
              <a:rPr lang="en-GB" u="sng">
                <a:solidFill>
                  <a:schemeClr val="hlink"/>
                </a:solidFill>
                <a:hlinkClick r:id="rId6"/>
              </a:rPr>
              <a:t>http://www.vut.ac.za/index.php/faculties/applied-a-computer-sciences/departments</a:t>
            </a:r>
            <a:br>
              <a:rPr lang="en-GB"/>
            </a:br>
          </a:p>
          <a:p>
            <a:pPr lvl="0">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Regular (daily) housekeeping tasks for the Sys Adm</a:t>
            </a:r>
          </a:p>
          <a:p>
            <a:pPr lvl="0">
              <a:spcBef>
                <a:spcPts val="0"/>
              </a:spcBef>
              <a:buNone/>
            </a:pPr>
            <a:r>
              <a:t/>
            </a:r>
            <a:endParaRPr/>
          </a:p>
        </p:txBody>
      </p:sp>
      <p:sp>
        <p:nvSpPr>
          <p:cNvPr id="102" name="Shape 10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GB" sz="3000"/>
              <a:t>Check server backups</a:t>
            </a:r>
          </a:p>
          <a:p>
            <a:pPr lvl="0">
              <a:spcBef>
                <a:spcPts val="0"/>
              </a:spcBef>
              <a:buNone/>
            </a:pPr>
            <a:r>
              <a:rPr lang="en-GB" sz="3000"/>
              <a:t>Check server health</a:t>
            </a:r>
          </a:p>
          <a:p>
            <a:pPr lvl="0">
              <a:spcBef>
                <a:spcPts val="0"/>
              </a:spcBef>
              <a:buNone/>
            </a:pPr>
            <a:r>
              <a:rPr lang="en-GB" sz="3000"/>
              <a:t>Check network health</a:t>
            </a:r>
          </a:p>
          <a:p>
            <a:pPr lvl="0">
              <a:spcBef>
                <a:spcPts val="0"/>
              </a:spcBef>
              <a:buNone/>
            </a:pPr>
            <a:r>
              <a:rPr lang="en-GB" sz="3000"/>
              <a:t>Perform Software Upgrades</a:t>
            </a:r>
          </a:p>
          <a:p>
            <a:pPr lvl="0">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GB"/>
              <a:t>What system administration does DSpace require?</a:t>
            </a:r>
          </a:p>
        </p:txBody>
      </p:sp>
      <p:sp>
        <p:nvSpPr>
          <p:cNvPr id="108" name="Shape 10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spcBef>
                <a:spcPts val="0"/>
              </a:spcBef>
              <a:buSzPct val="100000"/>
              <a:buAutoNum type="arabicPeriod"/>
            </a:pPr>
            <a:r>
              <a:rPr lang="en-GB" sz="2400"/>
              <a:t>Build and install DSpace</a:t>
            </a:r>
          </a:p>
          <a:p>
            <a:pPr indent="-381000" lvl="0" marL="457200" rtl="0">
              <a:spcBef>
                <a:spcPts val="0"/>
              </a:spcBef>
              <a:buSzPct val="100000"/>
              <a:buAutoNum type="arabicPeriod"/>
            </a:pPr>
            <a:r>
              <a:rPr lang="en-GB" sz="2400"/>
              <a:t>Technical customisation of DSpace, not programming DSpace</a:t>
            </a:r>
          </a:p>
          <a:p>
            <a:pPr indent="-381000" lvl="0" marL="457200" rtl="0">
              <a:spcBef>
                <a:spcPts val="0"/>
              </a:spcBef>
              <a:buSzPct val="100000"/>
              <a:buAutoNum type="arabicPeriod"/>
            </a:pPr>
            <a:r>
              <a:rPr lang="en-GB" sz="2400"/>
              <a:t>Monitor the server hardware and the network hardware.</a:t>
            </a:r>
          </a:p>
          <a:p>
            <a:pPr indent="-381000" lvl="0" marL="457200" rtl="0">
              <a:spcBef>
                <a:spcPts val="0"/>
              </a:spcBef>
              <a:buSzPct val="100000"/>
              <a:buAutoNum type="arabicPeriod"/>
            </a:pPr>
            <a:r>
              <a:rPr lang="en-GB" sz="2400"/>
              <a:t>Backup DSpace according to best system administration practice</a:t>
            </a:r>
          </a:p>
          <a:p>
            <a:pPr indent="-381000" lvl="0" marL="457200" rtl="0">
              <a:spcBef>
                <a:spcPts val="0"/>
              </a:spcBef>
              <a:buSzPct val="100000"/>
              <a:buAutoNum type="arabicPeriod"/>
            </a:pPr>
            <a:r>
              <a:rPr lang="en-GB" sz="2400"/>
              <a:t>Restore the data and application in the case of a disaster</a:t>
            </a:r>
          </a:p>
          <a:p>
            <a:pPr lv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