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49" r:id="rId1"/>
  </p:sldMasterIdLst>
  <p:notesMasterIdLst>
    <p:notesMasterId r:id="rId3"/>
  </p:notesMasterIdLst>
  <p:handoutMasterIdLst>
    <p:handoutMasterId r:id="rId4"/>
  </p:handoutMasterIdLst>
  <p:sldIdLst>
    <p:sldId id="43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2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 de Vries" initials="Ad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0"/>
    <a:srgbClr val="53565A"/>
    <a:srgbClr val="75787B"/>
    <a:srgbClr val="0073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BE263C-DBD7-4A20-BB59-AAB30ACAA65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765" autoAdjust="0"/>
    <p:restoredTop sz="73871" autoAdjust="0"/>
  </p:normalViewPr>
  <p:slideViewPr>
    <p:cSldViewPr snapToGrid="0" snapToObjects="1">
      <p:cViewPr>
        <p:scale>
          <a:sx n="81" d="100"/>
          <a:sy n="81" d="100"/>
        </p:scale>
        <p:origin x="-72" y="-72"/>
      </p:cViewPr>
      <p:guideLst>
        <p:guide orient="horz" pos="2160"/>
        <p:guide pos="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1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2265D-837A-A14B-BBEF-C1CB0F1E21C3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A5B2-46F1-2947-AA03-6D81CAA606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6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D8B3D-16D8-8442-BF0D-A4264232110E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AC270-AC5F-3C4A-8BE2-E88211726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4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8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Picture 3" descr="Elsevier_W_Research_Information_1b_aw.eps"/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</a:t>
            </a:r>
            <a:endParaRPr lang="en-US" dirty="0"/>
          </a:p>
        </p:txBody>
      </p:sp>
      <p:pic>
        <p:nvPicPr>
          <p:cNvPr id="2050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0743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 &amp;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ve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22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15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6123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62312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659666"/>
            <a:ext cx="917892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289" y="2658533"/>
            <a:ext cx="1715633" cy="1715633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71062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499" y="2658532"/>
            <a:ext cx="1714501" cy="1714501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30178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0" y="-8313"/>
            <a:ext cx="6691477" cy="68663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2658533"/>
            <a:ext cx="1714500" cy="17145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814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659500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400" y="2660400"/>
            <a:ext cx="1713600" cy="17136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22595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1"/>
          <p:cNvSpPr txBox="1">
            <a:spLocks noChangeArrowheads="1"/>
          </p:cNvSpPr>
          <p:nvPr userDrawn="1"/>
        </p:nvSpPr>
        <p:spPr bwMode="auto">
          <a:xfrm>
            <a:off x="300038" y="6321425"/>
            <a:ext cx="4089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8200"/>
                </a:solidFill>
                <a:latin typeface="NexusSansOT" pitchFamily="-104" charset="0"/>
              </a:rPr>
              <a:t>www.elsevier.com/research-intelligence</a:t>
            </a:r>
            <a:endParaRPr lang="en-US" sz="1400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End slide</a:t>
            </a:r>
          </a:p>
        </p:txBody>
      </p:sp>
      <p:pic>
        <p:nvPicPr>
          <p:cNvPr id="14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29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" y="283"/>
            <a:ext cx="9143243" cy="6857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928" y="2910351"/>
            <a:ext cx="7772400" cy="72276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Cover Slide Title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2" y="3665542"/>
            <a:ext cx="3675062" cy="4079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Subtitle of presentation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4401798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52412" y="4400662"/>
            <a:ext cx="1094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Author(s):</a:t>
            </a:r>
            <a:endParaRPr lang="en-US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725536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XX_XX_XX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691" y="4724400"/>
            <a:ext cx="1094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</a:t>
            </a:r>
            <a:endParaRPr lang="en-US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44928" y="6019800"/>
            <a:ext cx="7772400" cy="7227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1" kern="120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600" dirty="0" smtClean="0">
                <a:solidFill>
                  <a:schemeClr val="bg2"/>
                </a:solidFill>
              </a:rPr>
              <a:t>Business Development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Research Solutions Sales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459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3" descr="head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800850" y="92075"/>
            <a:ext cx="17716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altLang="en-US" sz="700" smtClean="0">
                <a:solidFill>
                  <a:srgbClr val="FFFFFF"/>
                </a:solidFill>
                <a:latin typeface="Arial" pitchFamily="34" charset="0"/>
              </a:rPr>
              <a:t>Introductory meeting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8531225" y="90488"/>
            <a:ext cx="2698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700" smtClean="0">
                <a:solidFill>
                  <a:srgbClr val="FFFFFF"/>
                </a:solidFill>
                <a:latin typeface="Lucida Sans Unicode" pitchFamily="34" charset="0"/>
                <a:cs typeface="Lucida Sans Unicode" pitchFamily="34" charset="0"/>
              </a:rPr>
              <a:t> |</a:t>
            </a:r>
          </a:p>
        </p:txBody>
      </p: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2"/>
          <p:cNvGrpSpPr>
            <a:grpSpLocks/>
          </p:cNvGrpSpPr>
          <p:nvPr userDrawn="1"/>
        </p:nvGrpSpPr>
        <p:grpSpPr bwMode="auto">
          <a:xfrm>
            <a:off x="7899400" y="347663"/>
            <a:ext cx="914400" cy="1009650"/>
            <a:chOff x="7899400" y="347947"/>
            <a:chExt cx="914400" cy="1010004"/>
          </a:xfrm>
        </p:grpSpPr>
        <p:pic>
          <p:nvPicPr>
            <p:cNvPr id="11" name="Picture 14" descr="ELS_NS_Logo_1C_White_RGB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9400" y="347947"/>
              <a:ext cx="914400" cy="1010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ELS_NS_Logo_1C_White_RGB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9400" y="347947"/>
              <a:ext cx="914400" cy="1010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055" y="1728080"/>
            <a:ext cx="7772400" cy="503491"/>
          </a:xfrm>
        </p:spPr>
        <p:txBody>
          <a:bodyPr anchor="t">
            <a:noAutofit/>
          </a:bodyPr>
          <a:lstStyle>
            <a:lvl1pPr algn="l">
              <a:defRPr sz="28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714375" y="2318657"/>
            <a:ext cx="4567918" cy="2343150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13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6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457198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39090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92100" y="1279525"/>
            <a:ext cx="5939888" cy="4882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GB" dirty="0" smtClean="0"/>
              <a:t>Click to add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7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7801"/>
            <a:ext cx="9144000" cy="474878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930776" y="2861673"/>
            <a:ext cx="3588384" cy="2312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923692" y="2856398"/>
            <a:ext cx="3582000" cy="2321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Screenshot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 &amp; Text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40" y="1508124"/>
            <a:ext cx="4251321" cy="489013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75200" y="1636711"/>
            <a:ext cx="4000500" cy="4619756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9700" y="1435100"/>
            <a:ext cx="8839200" cy="44577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2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jpg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7513605" y="51329"/>
            <a:ext cx="10696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Open Access</a:t>
            </a:r>
            <a:endParaRPr lang="en-US" sz="11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954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4" r:id="rId3"/>
    <p:sldLayoutId id="2147483753" r:id="rId4"/>
    <p:sldLayoutId id="2147483760" r:id="rId5"/>
    <p:sldLayoutId id="2147483757" r:id="rId6"/>
    <p:sldLayoutId id="2147483759" r:id="rId7"/>
    <p:sldLayoutId id="2147483756" r:id="rId8"/>
    <p:sldLayoutId id="2147483758" r:id="rId9"/>
    <p:sldLayoutId id="2147483769" r:id="rId10"/>
    <p:sldLayoutId id="2147483752" r:id="rId11"/>
    <p:sldLayoutId id="2147483755" r:id="rId12"/>
    <p:sldLayoutId id="2147483764" r:id="rId13"/>
    <p:sldLayoutId id="2147483762" r:id="rId14"/>
    <p:sldLayoutId id="2147483763" r:id="rId15"/>
    <p:sldLayoutId id="2147483765" r:id="rId16"/>
    <p:sldLayoutId id="2147483766" r:id="rId17"/>
    <p:sldLayoutId id="2147483767" r:id="rId18"/>
    <p:sldLayoutId id="2147483768" r:id="rId19"/>
    <p:sldLayoutId id="2147483777" r:id="rId20"/>
    <p:sldLayoutId id="2147483787" r:id="rId2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3343" y="510387"/>
            <a:ext cx="8238319" cy="418645"/>
          </a:xfrm>
        </p:spPr>
        <p:txBody>
          <a:bodyPr/>
          <a:lstStyle/>
          <a:p>
            <a:r>
              <a:rPr lang="en-GB" sz="2000" dirty="0" smtClean="0"/>
              <a:t>What’s changed in Elsevier's policies?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562896" y="18931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142060"/>
              </p:ext>
            </p:extLst>
          </p:nvPr>
        </p:nvGraphicFramePr>
        <p:xfrm>
          <a:off x="263343" y="929032"/>
          <a:ext cx="8390535" cy="362828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522977"/>
                <a:gridCol w="1492304"/>
                <a:gridCol w="1375254"/>
              </a:tblGrid>
              <a:tr h="369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Old policy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New policy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978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Immediate sharing of preprints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2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Self-archiving accepted manuscripts on a personal website or blog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02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Institutional repositories can immediately ingest accepted manuscripts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1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Institutional repositories</a:t>
                      </a:r>
                      <a:r>
                        <a:rPr lang="en-US" sz="1200" baseline="0" dirty="0" smtClean="0"/>
                        <a:t> can immediately make manuscripts publicly available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4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Institutions can use accepted  manuscripts for</a:t>
                      </a:r>
                      <a:r>
                        <a:rPr lang="en-US" sz="1200" baseline="0" dirty="0" smtClean="0"/>
                        <a:t> internal purposes and private sharing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8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Self-archiving accepted manuscripts in a subject repository  after embargo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43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Self-archiving accepted</a:t>
                      </a:r>
                      <a:r>
                        <a:rPr lang="en-US" sz="1200" baseline="0" dirty="0" smtClean="0"/>
                        <a:t> manuscripts o</a:t>
                      </a:r>
                      <a:r>
                        <a:rPr lang="en-US" sz="1200" dirty="0" smtClean="0"/>
                        <a:t>n a commercial social sharing platform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59" y="1325995"/>
            <a:ext cx="247163" cy="3299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13" y="1323456"/>
            <a:ext cx="247163" cy="3299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59" y="1779525"/>
            <a:ext cx="247163" cy="3299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13" y="1796197"/>
            <a:ext cx="247163" cy="329975"/>
          </a:xfrm>
          <a:prstGeom prst="rect">
            <a:avLst/>
          </a:prstGeom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530" y="2314532"/>
            <a:ext cx="255651" cy="22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12" y="2262868"/>
            <a:ext cx="247163" cy="3299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6" y="2779108"/>
            <a:ext cx="247129" cy="2471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67" y="2819189"/>
            <a:ext cx="247129" cy="247129"/>
          </a:xfrm>
          <a:prstGeom prst="rect">
            <a:avLst/>
          </a:prstGeom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96" y="3271513"/>
            <a:ext cx="255651" cy="22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13" y="3271513"/>
            <a:ext cx="247163" cy="3299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14" y="4215097"/>
            <a:ext cx="247129" cy="24712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24" y="3706682"/>
            <a:ext cx="247129" cy="2471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400" y="3703401"/>
            <a:ext cx="247163" cy="329975"/>
          </a:xfrm>
          <a:prstGeom prst="rect">
            <a:avLst/>
          </a:prstGeom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76" y="4211394"/>
            <a:ext cx="255651" cy="22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5" y="5169993"/>
            <a:ext cx="247163" cy="329975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778802" y="519647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dk1"/>
                </a:solidFill>
              </a:rPr>
              <a:t>Yes</a:t>
            </a:r>
            <a:endParaRPr lang="en-US" sz="1400" dirty="0">
              <a:solidFill>
                <a:schemeClr val="dk1"/>
              </a:solidFill>
            </a:endParaRP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6" y="5870113"/>
            <a:ext cx="255651" cy="22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792213" y="5820522"/>
            <a:ext cx="38529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</a:rPr>
              <a:t>W</a:t>
            </a:r>
            <a:r>
              <a:rPr lang="en-US" sz="1400" dirty="0" smtClean="0">
                <a:solidFill>
                  <a:schemeClr val="dk1"/>
                </a:solidFill>
              </a:rPr>
              <a:t>here we have an agreement in place </a:t>
            </a:r>
            <a:endParaRPr lang="en-US" sz="1400" dirty="0">
              <a:solidFill>
                <a:schemeClr val="dk1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6" y="6158622"/>
            <a:ext cx="247129" cy="247129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814159" y="61282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dk1"/>
                </a:solidFill>
              </a:rPr>
              <a:t>No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63343" y="47645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Key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3343" y="5130636"/>
            <a:ext cx="4572000" cy="148704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42616" y="5534481"/>
            <a:ext cx="217274" cy="185252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14159" y="549937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dk1"/>
                </a:solidFill>
              </a:rPr>
              <a:t>Yes, but only if posted voluntarily 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6219296" y="2335229"/>
            <a:ext cx="217274" cy="185252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6219296" y="2810046"/>
            <a:ext cx="217274" cy="185252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50802" y="4704070"/>
            <a:ext cx="33030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are also developing a range of services to make it easier for authors to access their accepted manuscripts, and for repositories to ingest metadata, smart links, and entitlement </a:t>
            </a:r>
            <a:r>
              <a:rPr lang="en-GB" smtClean="0"/>
              <a:t>info for </a:t>
            </a:r>
            <a:r>
              <a:rPr lang="en-GB" dirty="0" smtClean="0"/>
              <a:t>content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6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lsevier Content Slides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8998</TotalTime>
  <Words>119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Elsevier Content Slides</vt:lpstr>
      <vt:lpstr>think-cell Slide</vt:lpstr>
      <vt:lpstr>What’s changed in Elsevier's policies?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James, Christopher D (ELS-AMS)</dc:creator>
  <cp:lastModifiedBy>Reed Elsevier</cp:lastModifiedBy>
  <cp:revision>365</cp:revision>
  <dcterms:created xsi:type="dcterms:W3CDTF">2014-02-05T16:49:45Z</dcterms:created>
  <dcterms:modified xsi:type="dcterms:W3CDTF">2015-06-04T16:40:11Z</dcterms:modified>
</cp:coreProperties>
</file>